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68" r:id="rId2"/>
    <p:sldId id="352" r:id="rId3"/>
    <p:sldId id="353" r:id="rId4"/>
    <p:sldId id="354" r:id="rId5"/>
    <p:sldId id="355" r:id="rId6"/>
    <p:sldId id="356" r:id="rId7"/>
    <p:sldId id="357" r:id="rId8"/>
    <p:sldId id="358" r:id="rId9"/>
    <p:sldId id="375" r:id="rId10"/>
    <p:sldId id="414" r:id="rId11"/>
    <p:sldId id="371" r:id="rId12"/>
    <p:sldId id="378" r:id="rId13"/>
    <p:sldId id="372" r:id="rId14"/>
    <p:sldId id="373" r:id="rId15"/>
    <p:sldId id="429" r:id="rId16"/>
    <p:sldId id="418" r:id="rId17"/>
    <p:sldId id="396" r:id="rId18"/>
    <p:sldId id="366" r:id="rId19"/>
    <p:sldId id="367" r:id="rId20"/>
    <p:sldId id="361" r:id="rId21"/>
    <p:sldId id="368" r:id="rId22"/>
    <p:sldId id="350" r:id="rId23"/>
    <p:sldId id="428" r:id="rId24"/>
    <p:sldId id="380" r:id="rId25"/>
    <p:sldId id="409" r:id="rId26"/>
    <p:sldId id="397" r:id="rId27"/>
    <p:sldId id="431" r:id="rId28"/>
    <p:sldId id="432" r:id="rId29"/>
    <p:sldId id="402" r:id="rId30"/>
    <p:sldId id="410" r:id="rId31"/>
    <p:sldId id="433" r:id="rId32"/>
    <p:sldId id="434" r:id="rId33"/>
    <p:sldId id="381" r:id="rId34"/>
    <p:sldId id="382" r:id="rId35"/>
    <p:sldId id="347" r:id="rId36"/>
    <p:sldId id="346" r:id="rId37"/>
    <p:sldId id="348" r:id="rId38"/>
    <p:sldId id="351" r:id="rId39"/>
    <p:sldId id="349" r:id="rId40"/>
    <p:sldId id="379" r:id="rId41"/>
    <p:sldId id="301" r:id="rId42"/>
    <p:sldId id="304" r:id="rId43"/>
    <p:sldId id="302" r:id="rId44"/>
    <p:sldId id="305" r:id="rId45"/>
    <p:sldId id="306" r:id="rId46"/>
    <p:sldId id="406" r:id="rId47"/>
    <p:sldId id="405" r:id="rId48"/>
    <p:sldId id="376" r:id="rId49"/>
    <p:sldId id="430" r:id="rId5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873E47"/>
    <a:srgbClr val="FD2B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p:restoredTop sz="93710"/>
  </p:normalViewPr>
  <p:slideViewPr>
    <p:cSldViewPr snapToGrid="0" snapToObjects="1">
      <p:cViewPr varScale="1">
        <p:scale>
          <a:sx n="118" d="100"/>
          <a:sy n="118" d="100"/>
        </p:scale>
        <p:origin x="200" y="46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CCC242-F3A2-F249-A75F-2A0885F625C0}" type="datetimeFigureOut">
              <a:rPr lang="en-US" smtClean="0"/>
              <a:t>5/15/18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7971E7-63AF-8344-BD99-7A9B5F88A587}" type="slidenum">
              <a:rPr lang="en-US" smtClean="0"/>
              <a:t>‹#›</a:t>
            </a:fld>
            <a:endParaRPr lang="en-US"/>
          </a:p>
        </p:txBody>
      </p:sp>
    </p:spTree>
    <p:extLst>
      <p:ext uri="{BB962C8B-B14F-4D97-AF65-F5344CB8AC3E}">
        <p14:creationId xmlns:p14="http://schemas.microsoft.com/office/powerpoint/2010/main" val="9177755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7971E7-63AF-8344-BD99-7A9B5F88A587}" type="slidenum">
              <a:rPr lang="en-US" smtClean="0"/>
              <a:t>16</a:t>
            </a:fld>
            <a:endParaRPr lang="en-US"/>
          </a:p>
        </p:txBody>
      </p:sp>
    </p:spTree>
    <p:extLst>
      <p:ext uri="{BB962C8B-B14F-4D97-AF65-F5344CB8AC3E}">
        <p14:creationId xmlns:p14="http://schemas.microsoft.com/office/powerpoint/2010/main" val="13921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7971E7-63AF-8344-BD99-7A9B5F88A587}" type="slidenum">
              <a:rPr lang="en-US" smtClean="0"/>
              <a:t>25</a:t>
            </a:fld>
            <a:endParaRPr lang="en-US"/>
          </a:p>
        </p:txBody>
      </p:sp>
    </p:spTree>
    <p:extLst>
      <p:ext uri="{BB962C8B-B14F-4D97-AF65-F5344CB8AC3E}">
        <p14:creationId xmlns:p14="http://schemas.microsoft.com/office/powerpoint/2010/main" val="360827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7971E7-63AF-8344-BD99-7A9B5F88A587}" type="slidenum">
              <a:rPr lang="en-US" smtClean="0"/>
              <a:t>26</a:t>
            </a:fld>
            <a:endParaRPr lang="en-US"/>
          </a:p>
        </p:txBody>
      </p:sp>
    </p:spTree>
    <p:extLst>
      <p:ext uri="{BB962C8B-B14F-4D97-AF65-F5344CB8AC3E}">
        <p14:creationId xmlns:p14="http://schemas.microsoft.com/office/powerpoint/2010/main" val="640995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1362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08695" y="0"/>
            <a:ext cx="7651711" cy="857250"/>
          </a:xfrm>
          <a:prstGeom prst="rect">
            <a:avLst/>
          </a:prstGeom>
        </p:spPr>
        <p:txBody>
          <a:bodyPr rtlCol="0">
            <a:normAutofit/>
          </a:bodyPr>
          <a:lstStyle/>
          <a:p>
            <a:r>
              <a:rPr lang="en-US" dirty="0"/>
              <a:t>Click to edit Master title style</a:t>
            </a:r>
          </a:p>
        </p:txBody>
      </p:sp>
    </p:spTree>
    <p:extLst>
      <p:ext uri="{BB962C8B-B14F-4D97-AF65-F5344CB8AC3E}">
        <p14:creationId xmlns:p14="http://schemas.microsoft.com/office/powerpoint/2010/main" val="1116075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06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4DE7DF5-9226-584B-8E1B-BA089FED172C}" type="datetimeFigureOut">
              <a:rPr lang="en-US" smtClean="0"/>
              <a:pPr/>
              <a:t>5/15/18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A4B6B29-32DC-6144-AB0C-742D48E3219A}" type="slidenum">
              <a:rPr lang="en-US" smtClean="0"/>
              <a:pPr/>
              <a:t>‹#›</a:t>
            </a:fld>
            <a:endParaRPr lang="en-US"/>
          </a:p>
        </p:txBody>
      </p:sp>
    </p:spTree>
    <p:extLst>
      <p:ext uri="{BB962C8B-B14F-4D97-AF65-F5344CB8AC3E}">
        <p14:creationId xmlns:p14="http://schemas.microsoft.com/office/powerpoint/2010/main" val="2087569765"/>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08279" y="0"/>
            <a:ext cx="7651750" cy="8572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108279" y="993775"/>
            <a:ext cx="7651750" cy="29432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6" r:id="rId3"/>
    <p:sldLayoutId id="2147483669" r:id="rId4"/>
  </p:sldLayoutIdLst>
  <p:txStyles>
    <p:titleStyle>
      <a:lvl1pPr algn="l" defTabSz="457200" rtl="0" eaLnBrk="0" fontAlgn="base" hangingPunct="0">
        <a:spcBef>
          <a:spcPct val="0"/>
        </a:spcBef>
        <a:spcAft>
          <a:spcPct val="0"/>
        </a:spcAft>
        <a:defRPr sz="3100" kern="1200">
          <a:solidFill>
            <a:schemeClr val="accent1"/>
          </a:solidFill>
          <a:latin typeface="Times New Roman"/>
          <a:ea typeface="ＭＳ Ｐゴシック" charset="0"/>
          <a:cs typeface="Times New Roman"/>
        </a:defRPr>
      </a:lvl1pPr>
      <a:lvl2pPr algn="l" defTabSz="457200" rtl="0" eaLnBrk="0" fontAlgn="base" hangingPunct="0">
        <a:spcBef>
          <a:spcPct val="0"/>
        </a:spcBef>
        <a:spcAft>
          <a:spcPct val="0"/>
        </a:spcAft>
        <a:defRPr sz="3100">
          <a:solidFill>
            <a:schemeClr val="accent1"/>
          </a:solidFill>
          <a:latin typeface="Times New Roman" charset="0"/>
          <a:ea typeface="ＭＳ Ｐゴシック" charset="0"/>
        </a:defRPr>
      </a:lvl2pPr>
      <a:lvl3pPr algn="l" defTabSz="457200" rtl="0" eaLnBrk="0" fontAlgn="base" hangingPunct="0">
        <a:spcBef>
          <a:spcPct val="0"/>
        </a:spcBef>
        <a:spcAft>
          <a:spcPct val="0"/>
        </a:spcAft>
        <a:defRPr sz="3100">
          <a:solidFill>
            <a:schemeClr val="accent1"/>
          </a:solidFill>
          <a:latin typeface="Times New Roman" charset="0"/>
          <a:ea typeface="ＭＳ Ｐゴシック" charset="0"/>
        </a:defRPr>
      </a:lvl3pPr>
      <a:lvl4pPr algn="l" defTabSz="457200" rtl="0" eaLnBrk="0" fontAlgn="base" hangingPunct="0">
        <a:spcBef>
          <a:spcPct val="0"/>
        </a:spcBef>
        <a:spcAft>
          <a:spcPct val="0"/>
        </a:spcAft>
        <a:defRPr sz="3100">
          <a:solidFill>
            <a:schemeClr val="accent1"/>
          </a:solidFill>
          <a:latin typeface="Times New Roman" charset="0"/>
          <a:ea typeface="ＭＳ Ｐゴシック" charset="0"/>
        </a:defRPr>
      </a:lvl4pPr>
      <a:lvl5pPr algn="l" defTabSz="457200" rtl="0" eaLnBrk="0" fontAlgn="base" hangingPunct="0">
        <a:spcBef>
          <a:spcPct val="0"/>
        </a:spcBef>
        <a:spcAft>
          <a:spcPct val="0"/>
        </a:spcAft>
        <a:defRPr sz="3100">
          <a:solidFill>
            <a:schemeClr val="accent1"/>
          </a:solidFill>
          <a:latin typeface="Times New Roman" charset="0"/>
          <a:ea typeface="ＭＳ Ｐゴシック" charset="0"/>
        </a:defRPr>
      </a:lvl5pPr>
      <a:lvl6pPr marL="457200" algn="l" defTabSz="457200" rtl="0" fontAlgn="base">
        <a:spcBef>
          <a:spcPct val="0"/>
        </a:spcBef>
        <a:spcAft>
          <a:spcPct val="0"/>
        </a:spcAft>
        <a:defRPr sz="3100">
          <a:solidFill>
            <a:schemeClr val="accent1"/>
          </a:solidFill>
          <a:latin typeface="Times New Roman" charset="0"/>
          <a:ea typeface="ＭＳ Ｐゴシック" charset="0"/>
        </a:defRPr>
      </a:lvl6pPr>
      <a:lvl7pPr marL="914400" algn="l" defTabSz="457200" rtl="0" fontAlgn="base">
        <a:spcBef>
          <a:spcPct val="0"/>
        </a:spcBef>
        <a:spcAft>
          <a:spcPct val="0"/>
        </a:spcAft>
        <a:defRPr sz="3100">
          <a:solidFill>
            <a:schemeClr val="accent1"/>
          </a:solidFill>
          <a:latin typeface="Times New Roman" charset="0"/>
          <a:ea typeface="ＭＳ Ｐゴシック" charset="0"/>
        </a:defRPr>
      </a:lvl7pPr>
      <a:lvl8pPr marL="1371600" algn="l" defTabSz="457200" rtl="0" fontAlgn="base">
        <a:spcBef>
          <a:spcPct val="0"/>
        </a:spcBef>
        <a:spcAft>
          <a:spcPct val="0"/>
        </a:spcAft>
        <a:defRPr sz="3100">
          <a:solidFill>
            <a:schemeClr val="accent1"/>
          </a:solidFill>
          <a:latin typeface="Times New Roman" charset="0"/>
          <a:ea typeface="ＭＳ Ｐゴシック" charset="0"/>
        </a:defRPr>
      </a:lvl8pPr>
      <a:lvl9pPr marL="1828800" algn="l" defTabSz="457200" rtl="0" fontAlgn="base">
        <a:spcBef>
          <a:spcPct val="0"/>
        </a:spcBef>
        <a:spcAft>
          <a:spcPct val="0"/>
        </a:spcAft>
        <a:defRPr sz="3100">
          <a:solidFill>
            <a:schemeClr val="accent1"/>
          </a:solidFill>
          <a:latin typeface="Times New Roman" charset="0"/>
          <a:ea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Wingdings" charset="0"/>
        <a:buChar char="§"/>
        <a:defRPr sz="2700" kern="1200">
          <a:solidFill>
            <a:schemeClr val="tx1"/>
          </a:solidFill>
          <a:latin typeface="Times New Roman"/>
          <a:ea typeface="ＭＳ Ｐゴシック" charset="0"/>
          <a:cs typeface="Times New Roman"/>
        </a:defRPr>
      </a:lvl1pPr>
      <a:lvl2pPr marL="742950" indent="-285750" algn="l" defTabSz="457200" rtl="0" eaLnBrk="0" fontAlgn="base" hangingPunct="0">
        <a:spcBef>
          <a:spcPct val="20000"/>
        </a:spcBef>
        <a:spcAft>
          <a:spcPct val="0"/>
        </a:spcAft>
        <a:buClr>
          <a:schemeClr val="accent1"/>
        </a:buClr>
        <a:buSzPct val="90000"/>
        <a:buFont typeface="Arial" charset="0"/>
        <a:buChar char="•"/>
        <a:defRPr sz="2400" kern="1200">
          <a:solidFill>
            <a:schemeClr val="tx1"/>
          </a:solidFill>
          <a:latin typeface="Times New Roman"/>
          <a:ea typeface="ＭＳ Ｐゴシック" charset="0"/>
          <a:cs typeface="Times New Roman"/>
        </a:defRPr>
      </a:lvl2pPr>
      <a:lvl3pPr marL="1143000" indent="-228600" algn="l" defTabSz="457200" rtl="0" eaLnBrk="0" fontAlgn="base" hangingPunct="0">
        <a:spcBef>
          <a:spcPct val="20000"/>
        </a:spcBef>
        <a:spcAft>
          <a:spcPct val="0"/>
        </a:spcAft>
        <a:buClr>
          <a:schemeClr val="accent1"/>
        </a:buClr>
        <a:buFont typeface="Wingdings" charset="0"/>
        <a:buChar char="§"/>
        <a:defRPr sz="2000" kern="1200">
          <a:solidFill>
            <a:schemeClr val="tx1"/>
          </a:solidFill>
          <a:latin typeface="Times New Roman"/>
          <a:ea typeface="ＭＳ Ｐゴシック" charset="0"/>
          <a:cs typeface="Times New Roman"/>
        </a:defRPr>
      </a:lvl3pPr>
      <a:lvl4pPr marL="16002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4pPr>
      <a:lvl5pPr marL="20574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netwiki.amath.unc.edu/GenLouvain" TargetMode="External"/><Relationship Id="rId3" Type="http://schemas.openxmlformats.org/officeDocument/2006/relationships/image" Target="../media/image39.png"/><Relationship Id="rId7" Type="http://schemas.openxmlformats.org/officeDocument/2006/relationships/hyperlink" Target="https://github.com/vtraag/louvain-igraph" TargetMode="Externa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hyperlink" Target="https://graph-tool.skewed.de/" TargetMode="External"/><Relationship Id="rId5" Type="http://schemas.openxmlformats.org/officeDocument/2006/relationships/hyperlink" Target="http://www.mapequation.org/" TargetMode="Externa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wweir827/CHAMP"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KarateClub.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853012">
            <a:off x="356311" y="751186"/>
            <a:ext cx="1467845" cy="1310319"/>
          </a:xfrm>
          <a:prstGeom prst="rect">
            <a:avLst/>
          </a:prstGeom>
        </p:spPr>
      </p:pic>
      <p:pic>
        <p:nvPicPr>
          <p:cNvPr id="11" name="Picture 2"/>
          <p:cNvPicPr>
            <a:picLocks noChangeAspect="1" noChangeArrowheads="1"/>
          </p:cNvPicPr>
          <p:nvPr/>
        </p:nvPicPr>
        <p:blipFill>
          <a:blip r:embed="rId3"/>
          <a:srcRect/>
          <a:stretch>
            <a:fillRect/>
          </a:stretch>
        </p:blipFill>
        <p:spPr bwMode="auto">
          <a:xfrm>
            <a:off x="1981533" y="919599"/>
            <a:ext cx="2140119" cy="1896829"/>
          </a:xfrm>
          <a:prstGeom prst="rect">
            <a:avLst/>
          </a:prstGeom>
          <a:noFill/>
          <a:ln>
            <a:noFill/>
          </a:ln>
        </p:spPr>
      </p:pic>
      <p:sp>
        <p:nvSpPr>
          <p:cNvPr id="2" name="Title 1"/>
          <p:cNvSpPr>
            <a:spLocks noGrp="1"/>
          </p:cNvSpPr>
          <p:nvPr>
            <p:ph type="title"/>
          </p:nvPr>
        </p:nvSpPr>
        <p:spPr>
          <a:xfrm>
            <a:off x="108857" y="6768"/>
            <a:ext cx="8409996" cy="912831"/>
          </a:xfrm>
        </p:spPr>
        <p:txBody>
          <a:bodyPr/>
          <a:lstStyle/>
          <a:p>
            <a:r>
              <a:rPr lang="en-US" b="1" dirty="0"/>
              <a:t>Communities in Networks</a:t>
            </a:r>
            <a:br>
              <a:rPr lang="en-US" b="1" dirty="0"/>
            </a:br>
            <a:r>
              <a:rPr lang="en-US" sz="1600" b="1" dirty="0"/>
              <a:t>Peter J. </a:t>
            </a:r>
            <a:r>
              <a:rPr lang="en-US" sz="1600" b="1" dirty="0" err="1"/>
              <a:t>Mucha</a:t>
            </a:r>
            <a:r>
              <a:rPr lang="en-US" sz="1600" b="1" dirty="0"/>
              <a:t>, UNC–Chapel Hill</a:t>
            </a:r>
            <a:endParaRPr lang="en-US" b="1" dirty="0"/>
          </a:p>
        </p:txBody>
      </p:sp>
      <p:pic>
        <p:nvPicPr>
          <p:cNvPr id="3" name="Picture 2" descr="NetScience_pubfinal.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225" y="599414"/>
            <a:ext cx="2581226" cy="1994584"/>
          </a:xfrm>
          <a:prstGeom prst="rect">
            <a:avLst/>
          </a:prstGeom>
        </p:spPr>
      </p:pic>
      <p:pic>
        <p:nvPicPr>
          <p:cNvPr id="8" name="Picture 7"/>
          <p:cNvPicPr>
            <a:picLocks noChangeAspect="1"/>
          </p:cNvPicPr>
          <p:nvPr/>
        </p:nvPicPr>
        <p:blipFill rotWithShape="1">
          <a:blip r:embed="rId5">
            <a:clrChange>
              <a:clrFrom>
                <a:srgbClr val="FFFFFF"/>
              </a:clrFrom>
              <a:clrTo>
                <a:srgbClr val="FFFFFF">
                  <a:alpha val="0"/>
                </a:srgbClr>
              </a:clrTo>
            </a:clrChange>
          </a:blip>
          <a:srcRect t="61950"/>
          <a:stretch/>
        </p:blipFill>
        <p:spPr>
          <a:xfrm>
            <a:off x="6730581" y="2386459"/>
            <a:ext cx="2413419" cy="1169207"/>
          </a:xfrm>
          <a:prstGeom prst="rect">
            <a:avLst/>
          </a:prstGeom>
        </p:spPr>
      </p:pic>
      <p:pic>
        <p:nvPicPr>
          <p:cNvPr id="10" name="Picture 9"/>
          <p:cNvPicPr>
            <a:picLocks noChangeAspect="1"/>
          </p:cNvPicPr>
          <p:nvPr/>
        </p:nvPicPr>
        <p:blipFill>
          <a:blip r:embed="rId6"/>
          <a:stretch>
            <a:fillRect/>
          </a:stretch>
        </p:blipFill>
        <p:spPr>
          <a:xfrm>
            <a:off x="6829450" y="215555"/>
            <a:ext cx="2270130" cy="1836473"/>
          </a:xfrm>
          <a:prstGeom prst="rect">
            <a:avLst/>
          </a:prstGeom>
        </p:spPr>
      </p:pic>
      <p:pic>
        <p:nvPicPr>
          <p:cNvPr id="7" name="Picture 4"/>
          <p:cNvPicPr>
            <a:picLocks noChangeAspect="1" noChangeArrowheads="1"/>
          </p:cNvPicPr>
          <p:nvPr/>
        </p:nvPicPr>
        <p:blipFill rotWithShape="1">
          <a:blip r:embed="rId7"/>
          <a:srcRect l="54646" t="45182"/>
          <a:stretch/>
        </p:blipFill>
        <p:spPr bwMode="auto">
          <a:xfrm>
            <a:off x="5528493" y="3565079"/>
            <a:ext cx="1617497" cy="1555174"/>
          </a:xfrm>
          <a:prstGeom prst="rect">
            <a:avLst/>
          </a:prstGeom>
          <a:noFill/>
          <a:ln w="9525">
            <a:noFill/>
            <a:miter lim="800000"/>
            <a:headEnd/>
            <a:tailEnd/>
          </a:ln>
        </p:spPr>
      </p:pic>
      <p:pic>
        <p:nvPicPr>
          <p:cNvPr id="12" name="Picture 11" descr="callaghan3new.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836" y="2093381"/>
            <a:ext cx="2272937" cy="2438400"/>
          </a:xfrm>
          <a:prstGeom prst="rect">
            <a:avLst/>
          </a:prstGeom>
        </p:spPr>
      </p:pic>
      <p:pic>
        <p:nvPicPr>
          <p:cNvPr id="15" name="Picture 14" descr="Fig5new.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0903" y="2914183"/>
            <a:ext cx="2850248" cy="2136235"/>
          </a:xfrm>
          <a:prstGeom prst="rect">
            <a:avLst/>
          </a:prstGeom>
        </p:spPr>
      </p:pic>
    </p:spTree>
    <p:extLst>
      <p:ext uri="{BB962C8B-B14F-4D97-AF65-F5344CB8AC3E}">
        <p14:creationId xmlns:p14="http://schemas.microsoft.com/office/powerpoint/2010/main" val="105252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0"/>
            <a:ext cx="8834724" cy="857250"/>
          </a:xfrm>
        </p:spPr>
        <p:txBody>
          <a:bodyPr>
            <a:normAutofit/>
          </a:bodyPr>
          <a:lstStyle/>
          <a:p>
            <a:r>
              <a:rPr lang="en-US" dirty="0"/>
              <a:t>Modularity </a:t>
            </a:r>
            <a:r>
              <a:rPr lang="en-US" sz="2000" dirty="0"/>
              <a:t>(see Newman &amp; Girvan and other Newman papers)</a:t>
            </a:r>
          </a:p>
        </p:txBody>
      </p:sp>
      <p:pic>
        <p:nvPicPr>
          <p:cNvPr id="3" name="Picture 4"/>
          <p:cNvPicPr>
            <a:picLocks noChangeAspect="1" noChangeArrowheads="1"/>
          </p:cNvPicPr>
          <p:nvPr/>
        </p:nvPicPr>
        <p:blipFill>
          <a:blip r:embed="rId2"/>
          <a:srcRect/>
          <a:stretch>
            <a:fillRect/>
          </a:stretch>
        </p:blipFill>
        <p:spPr bwMode="auto">
          <a:xfrm>
            <a:off x="453210" y="743175"/>
            <a:ext cx="5067300" cy="1247775"/>
          </a:xfrm>
          <a:prstGeom prst="rect">
            <a:avLst/>
          </a:prstGeom>
          <a:noFill/>
          <a:ln w="9525">
            <a:noFill/>
            <a:miter lim="800000"/>
            <a:headEnd/>
            <a:tailEnd/>
          </a:ln>
          <a:effectLst/>
        </p:spPr>
      </p:pic>
      <p:pic>
        <p:nvPicPr>
          <p:cNvPr id="4" name="Picture 3"/>
          <p:cNvPicPr>
            <a:picLocks noChangeAspect="1" noChangeArrowheads="1"/>
          </p:cNvPicPr>
          <p:nvPr/>
        </p:nvPicPr>
        <p:blipFill>
          <a:blip r:embed="rId3"/>
          <a:srcRect/>
          <a:stretch>
            <a:fillRect/>
          </a:stretch>
        </p:blipFill>
        <p:spPr bwMode="auto">
          <a:xfrm>
            <a:off x="5653860" y="1019400"/>
            <a:ext cx="3067050" cy="561975"/>
          </a:xfrm>
          <a:prstGeom prst="rect">
            <a:avLst/>
          </a:prstGeom>
          <a:noFill/>
          <a:ln w="9525">
            <a:noFill/>
            <a:miter lim="800000"/>
            <a:headEnd/>
            <a:tailEnd/>
          </a:ln>
          <a:effectLst/>
        </p:spPr>
      </p:pic>
      <p:sp>
        <p:nvSpPr>
          <p:cNvPr id="6" name="TextBox 5"/>
          <p:cNvSpPr txBox="1"/>
          <p:nvPr/>
        </p:nvSpPr>
        <p:spPr>
          <a:xfrm>
            <a:off x="1243584" y="2304357"/>
            <a:ext cx="1249316" cy="646331"/>
          </a:xfrm>
          <a:prstGeom prst="rect">
            <a:avLst/>
          </a:prstGeom>
          <a:noFill/>
        </p:spPr>
        <p:txBody>
          <a:bodyPr wrap="none" rtlCol="0">
            <a:spAutoFit/>
          </a:bodyPr>
          <a:lstStyle/>
          <a:p>
            <a:pPr algn="ctr"/>
            <a:r>
              <a:rPr lang="en-US" dirty="0"/>
              <a:t>Total edge</a:t>
            </a:r>
          </a:p>
          <a:p>
            <a:pPr algn="ctr"/>
            <a:r>
              <a:rPr lang="en-US" dirty="0"/>
              <a:t>weight</a:t>
            </a:r>
          </a:p>
        </p:txBody>
      </p:sp>
      <p:cxnSp>
        <p:nvCxnSpPr>
          <p:cNvPr id="8" name="Straight Arrow Connector 7"/>
          <p:cNvCxnSpPr>
            <a:stCxn id="6" idx="0"/>
          </p:cNvCxnSpPr>
          <p:nvPr/>
        </p:nvCxnSpPr>
        <p:spPr>
          <a:xfrm flipV="1">
            <a:off x="1868242" y="1801368"/>
            <a:ext cx="0" cy="502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593977" y="3230638"/>
            <a:ext cx="1249060" cy="646331"/>
          </a:xfrm>
          <a:prstGeom prst="rect">
            <a:avLst/>
          </a:prstGeom>
          <a:noFill/>
        </p:spPr>
        <p:txBody>
          <a:bodyPr wrap="none" rtlCol="0">
            <a:spAutoFit/>
          </a:bodyPr>
          <a:lstStyle/>
          <a:p>
            <a:pPr algn="ctr"/>
            <a:r>
              <a:rPr lang="en-US" dirty="0"/>
              <a:t>Modularity</a:t>
            </a:r>
          </a:p>
          <a:p>
            <a:pPr algn="ctr"/>
            <a:r>
              <a:rPr lang="en-US" dirty="0"/>
              <a:t>matrix</a:t>
            </a:r>
          </a:p>
        </p:txBody>
      </p:sp>
      <p:cxnSp>
        <p:nvCxnSpPr>
          <p:cNvPr id="11" name="Straight Arrow Connector 10"/>
          <p:cNvCxnSpPr>
            <a:stCxn id="10" idx="0"/>
          </p:cNvCxnSpPr>
          <p:nvPr/>
        </p:nvCxnSpPr>
        <p:spPr>
          <a:xfrm flipV="1">
            <a:off x="3218507" y="1621226"/>
            <a:ext cx="1" cy="1609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405147" y="2272302"/>
            <a:ext cx="1928733" cy="923330"/>
          </a:xfrm>
          <a:prstGeom prst="rect">
            <a:avLst/>
          </a:prstGeom>
          <a:noFill/>
        </p:spPr>
        <p:txBody>
          <a:bodyPr wrap="none" rtlCol="0">
            <a:spAutoFit/>
          </a:bodyPr>
          <a:lstStyle/>
          <a:p>
            <a:pPr algn="ctr"/>
            <a:r>
              <a:rPr lang="en-US" dirty="0"/>
              <a:t>Indicator on</a:t>
            </a:r>
          </a:p>
          <a:p>
            <a:pPr algn="ctr"/>
            <a:r>
              <a:rPr lang="en-US" dirty="0"/>
              <a:t>nodes </a:t>
            </a:r>
            <a:r>
              <a:rPr lang="en-US" dirty="0" err="1"/>
              <a:t>i</a:t>
            </a:r>
            <a:r>
              <a:rPr lang="en-US" dirty="0"/>
              <a:t> &amp; j in </a:t>
            </a:r>
          </a:p>
          <a:p>
            <a:pPr algn="ctr"/>
            <a:r>
              <a:rPr lang="en-US" dirty="0"/>
              <a:t>same community</a:t>
            </a:r>
          </a:p>
        </p:txBody>
      </p:sp>
      <p:cxnSp>
        <p:nvCxnSpPr>
          <p:cNvPr id="14" name="Straight Arrow Connector 13"/>
          <p:cNvCxnSpPr/>
          <p:nvPr/>
        </p:nvCxnSpPr>
        <p:spPr>
          <a:xfrm flipV="1">
            <a:off x="4369509" y="1769313"/>
            <a:ext cx="0" cy="502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Left Bracket 15"/>
          <p:cNvSpPr/>
          <p:nvPr/>
        </p:nvSpPr>
        <p:spPr>
          <a:xfrm rot="-5400000">
            <a:off x="4391544" y="848193"/>
            <a:ext cx="150600" cy="16550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6177234" y="2020962"/>
            <a:ext cx="1864614" cy="646331"/>
          </a:xfrm>
          <a:prstGeom prst="rect">
            <a:avLst/>
          </a:prstGeom>
          <a:noFill/>
        </p:spPr>
        <p:txBody>
          <a:bodyPr wrap="none" rtlCol="0">
            <a:spAutoFit/>
          </a:bodyPr>
          <a:lstStyle/>
          <a:p>
            <a:pPr algn="ctr"/>
            <a:r>
              <a:rPr lang="en-US" dirty="0"/>
              <a:t>Your data:</a:t>
            </a:r>
          </a:p>
          <a:p>
            <a:pPr algn="ctr"/>
            <a:r>
              <a:rPr lang="en-US" dirty="0"/>
              <a:t>Edge from </a:t>
            </a:r>
            <a:r>
              <a:rPr lang="en-US" dirty="0" err="1"/>
              <a:t>i</a:t>
            </a:r>
            <a:r>
              <a:rPr lang="en-US" dirty="0"/>
              <a:t> to j?</a:t>
            </a:r>
          </a:p>
        </p:txBody>
      </p:sp>
      <p:cxnSp>
        <p:nvCxnSpPr>
          <p:cNvPr id="18" name="Straight Arrow Connector 17"/>
          <p:cNvCxnSpPr/>
          <p:nvPr/>
        </p:nvCxnSpPr>
        <p:spPr>
          <a:xfrm flipV="1">
            <a:off x="7109539" y="1517973"/>
            <a:ext cx="0" cy="502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534656" y="3106880"/>
            <a:ext cx="1555067" cy="1200329"/>
          </a:xfrm>
          <a:prstGeom prst="rect">
            <a:avLst/>
          </a:prstGeom>
          <a:noFill/>
        </p:spPr>
        <p:txBody>
          <a:bodyPr wrap="square" rtlCol="0">
            <a:spAutoFit/>
          </a:bodyPr>
          <a:lstStyle/>
          <a:p>
            <a:pPr algn="ctr"/>
            <a:r>
              <a:rPr lang="en-US" b="1" dirty="0">
                <a:solidFill>
                  <a:srgbClr val="00B050"/>
                </a:solidFill>
              </a:rPr>
              <a:t>Random “null model”</a:t>
            </a:r>
          </a:p>
          <a:p>
            <a:pPr algn="ctr"/>
            <a:r>
              <a:rPr lang="en-US" b="1" dirty="0">
                <a:solidFill>
                  <a:srgbClr val="00B050"/>
                </a:solidFill>
              </a:rPr>
              <a:t>for expected edge weight</a:t>
            </a:r>
          </a:p>
        </p:txBody>
      </p:sp>
      <p:cxnSp>
        <p:nvCxnSpPr>
          <p:cNvPr id="20" name="Straight Arrow Connector 19"/>
          <p:cNvCxnSpPr/>
          <p:nvPr/>
        </p:nvCxnSpPr>
        <p:spPr>
          <a:xfrm flipH="1" flipV="1">
            <a:off x="8285807" y="1517973"/>
            <a:ext cx="32955" cy="1588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056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0"/>
            <a:ext cx="8834724" cy="857250"/>
          </a:xfrm>
        </p:spPr>
        <p:txBody>
          <a:bodyPr>
            <a:normAutofit/>
          </a:bodyPr>
          <a:lstStyle/>
          <a:p>
            <a:r>
              <a:rPr lang="en-US" dirty="0"/>
              <a:t>Modularity </a:t>
            </a:r>
            <a:r>
              <a:rPr lang="en-US" sz="2000" dirty="0"/>
              <a:t>(see Newman &amp; Girvan and other Newman papers)</a:t>
            </a:r>
          </a:p>
        </p:txBody>
      </p:sp>
      <p:pic>
        <p:nvPicPr>
          <p:cNvPr id="3" name="Picture 4"/>
          <p:cNvPicPr>
            <a:picLocks noChangeAspect="1" noChangeArrowheads="1"/>
          </p:cNvPicPr>
          <p:nvPr/>
        </p:nvPicPr>
        <p:blipFill>
          <a:blip r:embed="rId2"/>
          <a:srcRect/>
          <a:stretch>
            <a:fillRect/>
          </a:stretch>
        </p:blipFill>
        <p:spPr bwMode="auto">
          <a:xfrm>
            <a:off x="453210" y="743175"/>
            <a:ext cx="5067300" cy="1247775"/>
          </a:xfrm>
          <a:prstGeom prst="rect">
            <a:avLst/>
          </a:prstGeom>
          <a:noFill/>
          <a:ln w="9525">
            <a:noFill/>
            <a:miter lim="800000"/>
            <a:headEnd/>
            <a:tailEnd/>
          </a:ln>
          <a:effectLst/>
        </p:spPr>
      </p:pic>
      <p:pic>
        <p:nvPicPr>
          <p:cNvPr id="4" name="Picture 3"/>
          <p:cNvPicPr>
            <a:picLocks noChangeAspect="1" noChangeArrowheads="1"/>
          </p:cNvPicPr>
          <p:nvPr/>
        </p:nvPicPr>
        <p:blipFill>
          <a:blip r:embed="rId3"/>
          <a:srcRect/>
          <a:stretch>
            <a:fillRect/>
          </a:stretch>
        </p:blipFill>
        <p:spPr bwMode="auto">
          <a:xfrm>
            <a:off x="5653860" y="1019400"/>
            <a:ext cx="3067050" cy="561975"/>
          </a:xfrm>
          <a:prstGeom prst="rect">
            <a:avLst/>
          </a:prstGeom>
          <a:noFill/>
          <a:ln w="9525">
            <a:noFill/>
            <a:miter lim="800000"/>
            <a:headEnd/>
            <a:tailEnd/>
          </a:ln>
          <a:effectLst/>
        </p:spPr>
      </p:pic>
      <p:sp>
        <p:nvSpPr>
          <p:cNvPr id="5" name="Content Placeholder 2"/>
          <p:cNvSpPr txBox="1">
            <a:spLocks/>
          </p:cNvSpPr>
          <p:nvPr/>
        </p:nvSpPr>
        <p:spPr>
          <a:xfrm>
            <a:off x="453210" y="2089815"/>
            <a:ext cx="8229600" cy="2986987"/>
          </a:xfrm>
          <a:prstGeom prst="rect">
            <a:avLst/>
          </a:prstGeom>
        </p:spPr>
        <p:txBody>
          <a:bodyPr>
            <a:normAutofit fontScale="92500" lnSpcReduction="10000"/>
          </a:bodyPr>
          <a:lstStyle>
            <a:lvl1pPr marL="342900" indent="-342900" algn="l" defTabSz="457200" rtl="0" eaLnBrk="0" fontAlgn="base" hangingPunct="0">
              <a:spcBef>
                <a:spcPct val="20000"/>
              </a:spcBef>
              <a:spcAft>
                <a:spcPct val="0"/>
              </a:spcAft>
              <a:buClr>
                <a:schemeClr val="accent1"/>
              </a:buClr>
              <a:buFont typeface="Wingdings" charset="0"/>
              <a:buChar char="§"/>
              <a:defRPr sz="2700" kern="1200">
                <a:solidFill>
                  <a:schemeClr val="tx1"/>
                </a:solidFill>
                <a:latin typeface="Times New Roman"/>
                <a:ea typeface="ＭＳ Ｐゴシック" charset="0"/>
                <a:cs typeface="Times New Roman"/>
              </a:defRPr>
            </a:lvl1pPr>
            <a:lvl2pPr marL="742950" indent="-285750" algn="l" defTabSz="457200" rtl="0" eaLnBrk="0" fontAlgn="base" hangingPunct="0">
              <a:spcBef>
                <a:spcPct val="20000"/>
              </a:spcBef>
              <a:spcAft>
                <a:spcPct val="0"/>
              </a:spcAft>
              <a:buClr>
                <a:schemeClr val="accent1"/>
              </a:buClr>
              <a:buSzPct val="90000"/>
              <a:buFont typeface="Arial" charset="0"/>
              <a:buChar char="•"/>
              <a:defRPr sz="2400" kern="1200">
                <a:solidFill>
                  <a:schemeClr val="tx1"/>
                </a:solidFill>
                <a:latin typeface="Times New Roman"/>
                <a:ea typeface="ＭＳ Ｐゴシック" charset="0"/>
                <a:cs typeface="Times New Roman"/>
              </a:defRPr>
            </a:lvl2pPr>
            <a:lvl3pPr marL="1143000" indent="-228600" algn="l" defTabSz="457200" rtl="0" eaLnBrk="0" fontAlgn="base" hangingPunct="0">
              <a:spcBef>
                <a:spcPct val="20000"/>
              </a:spcBef>
              <a:spcAft>
                <a:spcPct val="0"/>
              </a:spcAft>
              <a:buClr>
                <a:schemeClr val="accent1"/>
              </a:buClr>
              <a:buFont typeface="Wingdings" charset="0"/>
              <a:buChar char="§"/>
              <a:defRPr sz="2000" kern="1200">
                <a:solidFill>
                  <a:schemeClr val="tx1"/>
                </a:solidFill>
                <a:latin typeface="Times New Roman"/>
                <a:ea typeface="ＭＳ Ｐゴシック" charset="0"/>
                <a:cs typeface="Times New Roman"/>
              </a:defRPr>
            </a:lvl3pPr>
            <a:lvl4pPr marL="16002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4pPr>
            <a:lvl5pPr marL="20574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00B050"/>
                </a:solidFill>
              </a:rPr>
              <a:t>GOAL: </a:t>
            </a:r>
            <a:r>
              <a:rPr lang="en-US" dirty="0"/>
              <a:t> Assign nodes to communities in order to maximize quality function Q</a:t>
            </a:r>
          </a:p>
          <a:p>
            <a:r>
              <a:rPr lang="en-US" dirty="0"/>
              <a:t>NP-Complete [</a:t>
            </a:r>
            <a:r>
              <a:rPr lang="en-US" dirty="0" err="1"/>
              <a:t>Brandes</a:t>
            </a:r>
            <a:r>
              <a:rPr lang="en-US" dirty="0"/>
              <a:t> </a:t>
            </a:r>
            <a:r>
              <a:rPr lang="en-US" i="1" dirty="0"/>
              <a:t>et al</a:t>
            </a:r>
            <a:r>
              <a:rPr lang="en-US" dirty="0"/>
              <a:t>. 2008]</a:t>
            </a:r>
            <a:br>
              <a:rPr lang="en-US" dirty="0"/>
            </a:br>
            <a:r>
              <a:rPr lang="en-US" dirty="0"/>
              <a:t>~ enumerate possible partitions</a:t>
            </a:r>
          </a:p>
          <a:p>
            <a:r>
              <a:rPr lang="en-US" dirty="0">
                <a:solidFill>
                  <a:srgbClr val="00B050"/>
                </a:solidFill>
              </a:rPr>
              <a:t>Numerous packages developed/developing</a:t>
            </a:r>
          </a:p>
          <a:p>
            <a:pPr lvl="1"/>
            <a:r>
              <a:rPr lang="en-US" dirty="0"/>
              <a:t>e.g. </a:t>
            </a:r>
            <a:r>
              <a:rPr lang="en-US" dirty="0" err="1"/>
              <a:t>igraph</a:t>
            </a:r>
            <a:r>
              <a:rPr lang="en-US" dirty="0"/>
              <a:t> library (R, python), </a:t>
            </a:r>
            <a:r>
              <a:rPr lang="en-US" dirty="0" err="1"/>
              <a:t>NetworkX</a:t>
            </a:r>
            <a:r>
              <a:rPr lang="en-US" dirty="0"/>
              <a:t>, Louvain </a:t>
            </a:r>
          </a:p>
          <a:p>
            <a:pPr lvl="1"/>
            <a:r>
              <a:rPr lang="en-US" sz="3600" b="1" i="1" dirty="0">
                <a:solidFill>
                  <a:schemeClr val="accent2"/>
                </a:solidFill>
              </a:rPr>
              <a:t>Need appropriate null model</a:t>
            </a:r>
            <a:endParaRPr lang="en-US" sz="2200" dirty="0"/>
          </a:p>
          <a:p>
            <a:pPr>
              <a:buFont typeface="Wingdings" charset="0"/>
              <a:buNone/>
            </a:pPr>
            <a:endParaRPr lang="en-US" dirty="0">
              <a:solidFill>
                <a:srgbClr val="00B050"/>
              </a:solidFill>
            </a:endParaRPr>
          </a:p>
        </p:txBody>
      </p:sp>
    </p:spTree>
    <p:extLst>
      <p:ext uri="{BB962C8B-B14F-4D97-AF65-F5344CB8AC3E}">
        <p14:creationId xmlns:p14="http://schemas.microsoft.com/office/powerpoint/2010/main" val="1497475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477" y="1061634"/>
            <a:ext cx="3534623" cy="2650210"/>
          </a:xfrm>
          <a:prstGeom prst="rect">
            <a:avLst/>
          </a:prstGeom>
        </p:spPr>
      </p:pic>
      <p:sp>
        <p:nvSpPr>
          <p:cNvPr id="3" name="Content Placeholder 2"/>
          <p:cNvSpPr>
            <a:spLocks noGrp="1"/>
          </p:cNvSpPr>
          <p:nvPr>
            <p:ph idx="1"/>
          </p:nvPr>
        </p:nvSpPr>
        <p:spPr>
          <a:xfrm>
            <a:off x="224725" y="720671"/>
            <a:ext cx="8579910" cy="4194229"/>
          </a:xfrm>
        </p:spPr>
        <p:txBody>
          <a:bodyPr>
            <a:normAutofit/>
          </a:bodyPr>
          <a:lstStyle/>
          <a:p>
            <a:r>
              <a:rPr lang="en-US" sz="2400" dirty="0"/>
              <a:t>ER degree distribution (binomial/Poisson) is not a good model for many real-world data sets</a:t>
            </a:r>
          </a:p>
          <a:p>
            <a:r>
              <a:rPr lang="en-US" sz="2400" dirty="0"/>
              <a:t>Independent edges, constrained to expected</a:t>
            </a:r>
            <a:br>
              <a:rPr lang="en-US" sz="2400" dirty="0"/>
            </a:br>
            <a:r>
              <a:rPr lang="en-US" sz="2400" dirty="0"/>
              <a:t> degree sequence same as observed.</a:t>
            </a:r>
          </a:p>
          <a:p>
            <a:r>
              <a:rPr lang="en-US" sz="2400" dirty="0"/>
              <a:t>Requires </a:t>
            </a:r>
            <a:r>
              <a:rPr lang="en-US" sz="2400" i="1" dirty="0" err="1"/>
              <a:t>P</a:t>
            </a:r>
            <a:r>
              <a:rPr lang="en-US" sz="2400" i="1" baseline="-25000" dirty="0" err="1"/>
              <a:t>ij</a:t>
            </a:r>
            <a:r>
              <a:rPr lang="en-US" sz="2400" i="1" dirty="0"/>
              <a:t> = f(</a:t>
            </a:r>
            <a:r>
              <a:rPr lang="en-US" sz="2400" i="1" dirty="0" err="1"/>
              <a:t>k</a:t>
            </a:r>
            <a:r>
              <a:rPr lang="en-US" sz="2400" i="1" baseline="-25000" dirty="0" err="1"/>
              <a:t>i</a:t>
            </a:r>
            <a:r>
              <a:rPr lang="en-US" sz="2400" i="1" dirty="0"/>
              <a:t>)f(</a:t>
            </a:r>
            <a:r>
              <a:rPr lang="en-US" sz="2400" i="1" dirty="0" err="1"/>
              <a:t>k</a:t>
            </a:r>
            <a:r>
              <a:rPr lang="en-US" sz="2400" i="1" baseline="-25000" dirty="0" err="1"/>
              <a:t>j</a:t>
            </a:r>
            <a:r>
              <a:rPr lang="en-US" sz="2400" i="1" dirty="0"/>
              <a:t>)</a:t>
            </a:r>
            <a:r>
              <a:rPr lang="en-US" sz="2400" dirty="0"/>
              <a:t>, quickly yielding</a:t>
            </a:r>
          </a:p>
          <a:p>
            <a:endParaRPr lang="en-US" sz="2400" dirty="0"/>
          </a:p>
          <a:p>
            <a:endParaRPr lang="en-US" sz="2400" dirty="0"/>
          </a:p>
          <a:p>
            <a:r>
              <a:rPr lang="en-US" sz="2400" dirty="0">
                <a:latin typeface="Symbol" pitchFamily="18" charset="2"/>
              </a:rPr>
              <a:t>g</a:t>
            </a:r>
            <a:r>
              <a:rPr lang="en-US" sz="2400" dirty="0"/>
              <a:t> resolution parameter ad hoc (default = 1)</a:t>
            </a:r>
            <a:br>
              <a:rPr lang="en-US" sz="2400" dirty="0"/>
            </a:br>
            <a:r>
              <a:rPr lang="en-US" sz="2400" dirty="0"/>
              <a:t>[Reichardt &amp; </a:t>
            </a:r>
            <a:r>
              <a:rPr lang="en-US" sz="2400" dirty="0" err="1"/>
              <a:t>Bornholdt</a:t>
            </a:r>
            <a:r>
              <a:rPr lang="en-US" sz="2400" i="1" dirty="0"/>
              <a:t>, </a:t>
            </a:r>
            <a:r>
              <a:rPr lang="en-US" sz="2400" dirty="0"/>
              <a:t>2006; </a:t>
            </a:r>
            <a:r>
              <a:rPr lang="en-US" sz="2400" dirty="0" err="1"/>
              <a:t>Lambiotte</a:t>
            </a:r>
            <a:r>
              <a:rPr lang="en-US" sz="2400" dirty="0"/>
              <a:t> et al., 2008 &amp; 2015]</a:t>
            </a:r>
          </a:p>
        </p:txBody>
      </p:sp>
      <p:pic>
        <p:nvPicPr>
          <p:cNvPr id="4" name="Picture 2"/>
          <p:cNvPicPr>
            <a:picLocks noChangeAspect="1" noChangeArrowheads="1"/>
          </p:cNvPicPr>
          <p:nvPr/>
        </p:nvPicPr>
        <p:blipFill>
          <a:blip r:embed="rId3"/>
          <a:srcRect/>
          <a:stretch>
            <a:fillRect/>
          </a:stretch>
        </p:blipFill>
        <p:spPr bwMode="auto">
          <a:xfrm>
            <a:off x="3615229" y="2797442"/>
            <a:ext cx="1821656" cy="842963"/>
          </a:xfrm>
          <a:prstGeom prst="rect">
            <a:avLst/>
          </a:prstGeom>
          <a:noFill/>
          <a:ln w="9525">
            <a:noFill/>
            <a:miter lim="800000"/>
            <a:headEnd/>
            <a:tailEnd/>
          </a:ln>
          <a:effectLst/>
        </p:spPr>
      </p:pic>
      <p:sp>
        <p:nvSpPr>
          <p:cNvPr id="6" name="Title 1"/>
          <p:cNvSpPr>
            <a:spLocks noGrp="1"/>
          </p:cNvSpPr>
          <p:nvPr>
            <p:ph type="title"/>
          </p:nvPr>
        </p:nvSpPr>
        <p:spPr>
          <a:xfrm>
            <a:off x="108695" y="0"/>
            <a:ext cx="8834724" cy="857250"/>
          </a:xfrm>
        </p:spPr>
        <p:txBody>
          <a:bodyPr>
            <a:normAutofit/>
          </a:bodyPr>
          <a:lstStyle/>
          <a:p>
            <a:r>
              <a:rPr lang="en-US" dirty="0"/>
              <a:t>Modularity </a:t>
            </a:r>
            <a:r>
              <a:rPr lang="en-US" sz="2000" dirty="0"/>
              <a:t>(see Newman &amp; Girvan and other Newman papers)</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353" y="1309846"/>
            <a:ext cx="1837446" cy="1377691"/>
          </a:xfrm>
          <a:prstGeom prst="rect">
            <a:avLst/>
          </a:prstGeom>
        </p:spPr>
      </p:pic>
    </p:spTree>
    <p:extLst>
      <p:ext uri="{BB962C8B-B14F-4D97-AF65-F5344CB8AC3E}">
        <p14:creationId xmlns:p14="http://schemas.microsoft.com/office/powerpoint/2010/main" val="20358236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Models for Modularity Quality Functions</a:t>
            </a:r>
          </a:p>
        </p:txBody>
      </p:sp>
      <p:pic>
        <p:nvPicPr>
          <p:cNvPr id="3" name="Picture 2"/>
          <p:cNvPicPr>
            <a:picLocks noChangeAspect="1" noChangeArrowheads="1"/>
          </p:cNvPicPr>
          <p:nvPr/>
        </p:nvPicPr>
        <p:blipFill>
          <a:blip r:embed="rId2"/>
          <a:srcRect/>
          <a:stretch>
            <a:fillRect/>
          </a:stretch>
        </p:blipFill>
        <p:spPr bwMode="auto">
          <a:xfrm>
            <a:off x="5267325" y="1928715"/>
            <a:ext cx="2428875" cy="1123950"/>
          </a:xfrm>
          <a:prstGeom prst="rect">
            <a:avLst/>
          </a:prstGeom>
          <a:noFill/>
          <a:ln w="9525">
            <a:noFill/>
            <a:miter lim="800000"/>
            <a:headEnd/>
            <a:tailEnd/>
          </a:ln>
          <a:effectLst/>
        </p:spPr>
      </p:pic>
      <p:pic>
        <p:nvPicPr>
          <p:cNvPr id="4" name="Picture 3"/>
          <p:cNvPicPr>
            <a:picLocks noChangeAspect="1" noChangeArrowheads="1"/>
          </p:cNvPicPr>
          <p:nvPr/>
        </p:nvPicPr>
        <p:blipFill>
          <a:blip r:embed="rId3"/>
          <a:srcRect/>
          <a:stretch>
            <a:fillRect/>
          </a:stretch>
        </p:blipFill>
        <p:spPr bwMode="auto">
          <a:xfrm>
            <a:off x="5410200" y="847825"/>
            <a:ext cx="1981200" cy="363015"/>
          </a:xfrm>
          <a:prstGeom prst="rect">
            <a:avLst/>
          </a:prstGeom>
          <a:noFill/>
          <a:ln w="9525">
            <a:noFill/>
            <a:miter lim="800000"/>
            <a:headEnd/>
            <a:tailEnd/>
          </a:ln>
          <a:effectLst/>
        </p:spPr>
      </p:pic>
      <p:pic>
        <p:nvPicPr>
          <p:cNvPr id="5" name="Picture 4"/>
          <p:cNvPicPr>
            <a:picLocks noChangeAspect="1" noChangeArrowheads="1"/>
          </p:cNvPicPr>
          <p:nvPr/>
        </p:nvPicPr>
        <p:blipFill>
          <a:blip r:embed="rId4"/>
          <a:srcRect/>
          <a:stretch>
            <a:fillRect/>
          </a:stretch>
        </p:blipFill>
        <p:spPr bwMode="auto">
          <a:xfrm>
            <a:off x="1409700" y="630427"/>
            <a:ext cx="3848100" cy="947558"/>
          </a:xfrm>
          <a:prstGeom prst="rect">
            <a:avLst/>
          </a:prstGeom>
          <a:noFill/>
          <a:ln w="9525">
            <a:noFill/>
            <a:miter lim="800000"/>
            <a:headEnd/>
            <a:tailEnd/>
          </a:ln>
          <a:effectLst/>
        </p:spPr>
      </p:pic>
      <p:pic>
        <p:nvPicPr>
          <p:cNvPr id="6" name="Picture 5"/>
          <p:cNvPicPr>
            <a:picLocks noChangeAspect="1" noChangeArrowheads="1"/>
          </p:cNvPicPr>
          <p:nvPr/>
        </p:nvPicPr>
        <p:blipFill>
          <a:blip r:embed="rId5"/>
          <a:srcRect/>
          <a:stretch>
            <a:fillRect/>
          </a:stretch>
        </p:blipFill>
        <p:spPr bwMode="auto">
          <a:xfrm>
            <a:off x="1219200" y="4005165"/>
            <a:ext cx="2971800" cy="1123950"/>
          </a:xfrm>
          <a:prstGeom prst="rect">
            <a:avLst/>
          </a:prstGeom>
          <a:noFill/>
          <a:ln w="9525">
            <a:noFill/>
            <a:miter lim="800000"/>
            <a:headEnd/>
            <a:tailEnd/>
          </a:ln>
          <a:effectLst/>
        </p:spPr>
      </p:pic>
      <p:sp>
        <p:nvSpPr>
          <p:cNvPr id="7" name="Content Placeholder 2"/>
          <p:cNvSpPr txBox="1">
            <a:spLocks/>
          </p:cNvSpPr>
          <p:nvPr/>
        </p:nvSpPr>
        <p:spPr>
          <a:xfrm>
            <a:off x="457200" y="1547715"/>
            <a:ext cx="4038600" cy="609600"/>
          </a:xfrm>
          <a:prstGeom prst="rect">
            <a:avLst/>
          </a:prstGeom>
        </p:spPr>
        <p:txBody>
          <a:bodyPr>
            <a:normAutofit/>
          </a:bodyPr>
          <a:lstStyle>
            <a:lvl1pPr marL="342900" indent="-342900" algn="l" defTabSz="457200" rtl="0" eaLnBrk="0" fontAlgn="base" hangingPunct="0">
              <a:spcBef>
                <a:spcPct val="20000"/>
              </a:spcBef>
              <a:spcAft>
                <a:spcPct val="0"/>
              </a:spcAft>
              <a:buClr>
                <a:schemeClr val="accent1"/>
              </a:buClr>
              <a:buFont typeface="Wingdings" charset="0"/>
              <a:buChar char="§"/>
              <a:defRPr sz="2700" kern="1200">
                <a:solidFill>
                  <a:schemeClr val="tx1"/>
                </a:solidFill>
                <a:latin typeface="Times New Roman"/>
                <a:ea typeface="ＭＳ Ｐゴシック" charset="0"/>
                <a:cs typeface="Times New Roman"/>
              </a:defRPr>
            </a:lvl1pPr>
            <a:lvl2pPr marL="742950" indent="-285750" algn="l" defTabSz="457200" rtl="0" eaLnBrk="0" fontAlgn="base" hangingPunct="0">
              <a:spcBef>
                <a:spcPct val="20000"/>
              </a:spcBef>
              <a:spcAft>
                <a:spcPct val="0"/>
              </a:spcAft>
              <a:buClr>
                <a:schemeClr val="accent1"/>
              </a:buClr>
              <a:buSzPct val="90000"/>
              <a:buFont typeface="Arial" charset="0"/>
              <a:buChar char="•"/>
              <a:defRPr sz="2400" kern="1200">
                <a:solidFill>
                  <a:schemeClr val="tx1"/>
                </a:solidFill>
                <a:latin typeface="Times New Roman"/>
                <a:ea typeface="ＭＳ Ｐゴシック" charset="0"/>
                <a:cs typeface="Times New Roman"/>
              </a:defRPr>
            </a:lvl2pPr>
            <a:lvl3pPr marL="1143000" indent="-228600" algn="l" defTabSz="457200" rtl="0" eaLnBrk="0" fontAlgn="base" hangingPunct="0">
              <a:spcBef>
                <a:spcPct val="20000"/>
              </a:spcBef>
              <a:spcAft>
                <a:spcPct val="0"/>
              </a:spcAft>
              <a:buClr>
                <a:schemeClr val="accent1"/>
              </a:buClr>
              <a:buFont typeface="Wingdings" charset="0"/>
              <a:buChar char="§"/>
              <a:defRPr sz="2000" kern="1200">
                <a:solidFill>
                  <a:schemeClr val="tx1"/>
                </a:solidFill>
                <a:latin typeface="Times New Roman"/>
                <a:ea typeface="ＭＳ Ｐゴシック" charset="0"/>
                <a:cs typeface="Times New Roman"/>
              </a:defRPr>
            </a:lvl3pPr>
            <a:lvl4pPr marL="16002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4pPr>
            <a:lvl5pPr marL="20574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err="1"/>
              <a:t>Erdős</a:t>
            </a:r>
            <a:r>
              <a:rPr lang="en-US" sz="2400" dirty="0"/>
              <a:t>–</a:t>
            </a:r>
            <a:r>
              <a:rPr lang="en-US" sz="2400" dirty="0" err="1"/>
              <a:t>Rényi</a:t>
            </a:r>
            <a:r>
              <a:rPr lang="en-US" sz="2400" dirty="0"/>
              <a:t> (Bernoulli)</a:t>
            </a:r>
          </a:p>
        </p:txBody>
      </p:sp>
      <p:sp>
        <p:nvSpPr>
          <p:cNvPr id="8" name="Content Placeholder 3"/>
          <p:cNvSpPr txBox="1">
            <a:spLocks/>
          </p:cNvSpPr>
          <p:nvPr/>
        </p:nvSpPr>
        <p:spPr>
          <a:xfrm>
            <a:off x="4648200" y="1547715"/>
            <a:ext cx="4038600" cy="990600"/>
          </a:xfrm>
          <a:prstGeom prst="rect">
            <a:avLst/>
          </a:prstGeom>
        </p:spPr>
        <p:txBody>
          <a:bodyPr>
            <a:normAutofit/>
          </a:bodyPr>
          <a:lstStyle>
            <a:lvl1pPr marL="342900" indent="-342900" algn="l" defTabSz="457200" rtl="0" eaLnBrk="0" fontAlgn="base" hangingPunct="0">
              <a:spcBef>
                <a:spcPct val="20000"/>
              </a:spcBef>
              <a:spcAft>
                <a:spcPct val="0"/>
              </a:spcAft>
              <a:buClr>
                <a:schemeClr val="accent1"/>
              </a:buClr>
              <a:buFont typeface="Wingdings" charset="0"/>
              <a:buChar char="§"/>
              <a:defRPr sz="2700" kern="1200">
                <a:solidFill>
                  <a:schemeClr val="tx1"/>
                </a:solidFill>
                <a:latin typeface="Times New Roman"/>
                <a:ea typeface="ＭＳ Ｐゴシック" charset="0"/>
                <a:cs typeface="Times New Roman"/>
              </a:defRPr>
            </a:lvl1pPr>
            <a:lvl2pPr marL="742950" indent="-285750" algn="l" defTabSz="457200" rtl="0" eaLnBrk="0" fontAlgn="base" hangingPunct="0">
              <a:spcBef>
                <a:spcPct val="20000"/>
              </a:spcBef>
              <a:spcAft>
                <a:spcPct val="0"/>
              </a:spcAft>
              <a:buClr>
                <a:schemeClr val="accent1"/>
              </a:buClr>
              <a:buSzPct val="90000"/>
              <a:buFont typeface="Arial" charset="0"/>
              <a:buChar char="•"/>
              <a:defRPr sz="2400" kern="1200">
                <a:solidFill>
                  <a:schemeClr val="tx1"/>
                </a:solidFill>
                <a:latin typeface="Times New Roman"/>
                <a:ea typeface="ＭＳ Ｐゴシック" charset="0"/>
                <a:cs typeface="Times New Roman"/>
              </a:defRPr>
            </a:lvl2pPr>
            <a:lvl3pPr marL="1143000" indent="-228600" algn="l" defTabSz="457200" rtl="0" eaLnBrk="0" fontAlgn="base" hangingPunct="0">
              <a:spcBef>
                <a:spcPct val="20000"/>
              </a:spcBef>
              <a:spcAft>
                <a:spcPct val="0"/>
              </a:spcAft>
              <a:buClr>
                <a:schemeClr val="accent1"/>
              </a:buClr>
              <a:buFont typeface="Wingdings" charset="0"/>
              <a:buChar char="§"/>
              <a:defRPr sz="2000" kern="1200">
                <a:solidFill>
                  <a:schemeClr val="tx1"/>
                </a:solidFill>
                <a:latin typeface="Times New Roman"/>
                <a:ea typeface="ＭＳ Ｐゴシック" charset="0"/>
                <a:cs typeface="Times New Roman"/>
              </a:defRPr>
            </a:lvl3pPr>
            <a:lvl4pPr marL="16002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4pPr>
            <a:lvl5pPr marL="20574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Newman-Girvan*</a:t>
            </a:r>
          </a:p>
        </p:txBody>
      </p:sp>
      <p:sp>
        <p:nvSpPr>
          <p:cNvPr id="9" name="Content Placeholder 2"/>
          <p:cNvSpPr txBox="1">
            <a:spLocks/>
          </p:cNvSpPr>
          <p:nvPr/>
        </p:nvSpPr>
        <p:spPr>
          <a:xfrm>
            <a:off x="457200" y="3300315"/>
            <a:ext cx="4191000" cy="1828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err="1">
                <a:ln>
                  <a:noFill/>
                </a:ln>
                <a:solidFill>
                  <a:schemeClr val="tx1"/>
                </a:solidFill>
                <a:effectLst/>
                <a:uLnTx/>
                <a:uFillTx/>
                <a:latin typeface="Times New Roman"/>
                <a:ea typeface="+mn-ea"/>
                <a:cs typeface="Times New Roman"/>
              </a:rPr>
              <a:t>Leicht</a:t>
            </a:r>
            <a:r>
              <a:rPr kumimoji="0" lang="en-US" sz="2400" b="0" i="0" u="none" strike="noStrike" kern="1200" cap="none" spc="0" normalizeH="0" baseline="0" noProof="0" dirty="0">
                <a:ln>
                  <a:noFill/>
                </a:ln>
                <a:solidFill>
                  <a:schemeClr val="tx1"/>
                </a:solidFill>
                <a:effectLst/>
                <a:uLnTx/>
                <a:uFillTx/>
                <a:latin typeface="Times New Roman"/>
                <a:ea typeface="+mn-ea"/>
                <a:cs typeface="Times New Roman"/>
              </a:rPr>
              <a:t>-Newman* (directed)</a:t>
            </a:r>
          </a:p>
        </p:txBody>
      </p:sp>
      <p:sp>
        <p:nvSpPr>
          <p:cNvPr id="10" name="Content Placeholder 2"/>
          <p:cNvSpPr txBox="1">
            <a:spLocks/>
          </p:cNvSpPr>
          <p:nvPr/>
        </p:nvSpPr>
        <p:spPr>
          <a:xfrm>
            <a:off x="4648200" y="3300315"/>
            <a:ext cx="4038600" cy="609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Times New Roman"/>
                <a:ea typeface="+mn-ea"/>
                <a:cs typeface="Times New Roman"/>
              </a:rPr>
              <a:t>Barber*</a:t>
            </a:r>
            <a:r>
              <a:rPr kumimoji="0" lang="en-US" sz="2400" b="0" i="0" u="none" strike="noStrike" kern="1200" cap="none" spc="0" normalizeH="0" noProof="0" dirty="0">
                <a:ln>
                  <a:noFill/>
                </a:ln>
                <a:solidFill>
                  <a:schemeClr val="tx1"/>
                </a:solidFill>
                <a:effectLst/>
                <a:uLnTx/>
                <a:uFillTx/>
                <a:latin typeface="Times New Roman"/>
                <a:ea typeface="+mn-ea"/>
                <a:cs typeface="Times New Roman"/>
              </a:rPr>
              <a:t> (bipartite)</a:t>
            </a:r>
            <a:endParaRPr kumimoji="0" lang="en-US" sz="2400" b="0" i="0" u="none" strike="noStrike" kern="1200" cap="none" spc="0" normalizeH="0" baseline="0" noProof="0" dirty="0">
              <a:ln>
                <a:noFill/>
              </a:ln>
              <a:solidFill>
                <a:schemeClr val="tx1"/>
              </a:solidFill>
              <a:effectLst/>
              <a:uLnTx/>
              <a:uFillTx/>
              <a:latin typeface="Times New Roman"/>
              <a:ea typeface="+mn-ea"/>
              <a:cs typeface="Times New Roman"/>
            </a:endParaRPr>
          </a:p>
        </p:txBody>
      </p:sp>
      <p:pic>
        <p:nvPicPr>
          <p:cNvPr id="11" name="Picture 3"/>
          <p:cNvPicPr>
            <a:picLocks noChangeAspect="1" noChangeArrowheads="1"/>
          </p:cNvPicPr>
          <p:nvPr/>
        </p:nvPicPr>
        <p:blipFill>
          <a:blip r:embed="rId6"/>
          <a:srcRect/>
          <a:stretch>
            <a:fillRect/>
          </a:stretch>
        </p:blipFill>
        <p:spPr bwMode="auto">
          <a:xfrm>
            <a:off x="1676400" y="2195415"/>
            <a:ext cx="1724025" cy="647700"/>
          </a:xfrm>
          <a:prstGeom prst="rect">
            <a:avLst/>
          </a:prstGeom>
          <a:noFill/>
          <a:ln w="9525">
            <a:noFill/>
            <a:miter lim="800000"/>
            <a:headEnd/>
            <a:tailEnd/>
          </a:ln>
          <a:effectLst/>
        </p:spPr>
      </p:pic>
      <p:pic>
        <p:nvPicPr>
          <p:cNvPr id="12" name="Picture 4"/>
          <p:cNvPicPr>
            <a:picLocks noChangeAspect="1" noChangeArrowheads="1"/>
          </p:cNvPicPr>
          <p:nvPr/>
        </p:nvPicPr>
        <p:blipFill>
          <a:blip r:embed="rId7"/>
          <a:srcRect/>
          <a:stretch>
            <a:fillRect/>
          </a:stretch>
        </p:blipFill>
        <p:spPr bwMode="auto">
          <a:xfrm>
            <a:off x="5276850" y="3852765"/>
            <a:ext cx="2800350" cy="1200150"/>
          </a:xfrm>
          <a:prstGeom prst="rect">
            <a:avLst/>
          </a:prstGeom>
          <a:noFill/>
          <a:ln w="9525">
            <a:noFill/>
            <a:miter lim="800000"/>
            <a:headEnd/>
            <a:tailEnd/>
          </a:ln>
          <a:effectLst/>
        </p:spPr>
      </p:pic>
    </p:spTree>
    <p:extLst>
      <p:ext uri="{BB962C8B-B14F-4D97-AF65-F5344CB8AC3E}">
        <p14:creationId xmlns:p14="http://schemas.microsoft.com/office/powerpoint/2010/main" val="170966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4" y="0"/>
            <a:ext cx="8959891" cy="857250"/>
          </a:xfrm>
        </p:spPr>
        <p:txBody>
          <a:bodyPr/>
          <a:lstStyle/>
          <a:p>
            <a:r>
              <a:rPr lang="en-US" dirty="0"/>
              <a:t>Louvain Method </a:t>
            </a:r>
            <a:r>
              <a:rPr lang="en-US" sz="1600" dirty="0"/>
              <a:t>(</a:t>
            </a:r>
            <a:r>
              <a:rPr lang="en-US" sz="1600" dirty="0" err="1"/>
              <a:t>Blondel</a:t>
            </a:r>
            <a:r>
              <a:rPr lang="en-US" sz="1600" dirty="0"/>
              <a:t> </a:t>
            </a:r>
            <a:r>
              <a:rPr lang="en-US" sz="1600" i="1" dirty="0"/>
              <a:t>et al.</a:t>
            </a:r>
            <a:r>
              <a:rPr lang="en-US" sz="1600" dirty="0"/>
              <a:t>, “Fast unfolding of communities in large networks”, 2008)</a:t>
            </a:r>
          </a:p>
        </p:txBody>
      </p:sp>
      <p:pic>
        <p:nvPicPr>
          <p:cNvPr id="3" name="Picture 2"/>
          <p:cNvPicPr>
            <a:picLocks noChangeAspect="1"/>
          </p:cNvPicPr>
          <p:nvPr/>
        </p:nvPicPr>
        <p:blipFill>
          <a:blip r:embed="rId2"/>
          <a:stretch>
            <a:fillRect/>
          </a:stretch>
        </p:blipFill>
        <p:spPr>
          <a:xfrm>
            <a:off x="1711114" y="1593306"/>
            <a:ext cx="5738740" cy="3470077"/>
          </a:xfrm>
          <a:prstGeom prst="rect">
            <a:avLst/>
          </a:prstGeom>
        </p:spPr>
      </p:pic>
      <p:pic>
        <p:nvPicPr>
          <p:cNvPr id="4" name="Picture 3"/>
          <p:cNvPicPr>
            <a:picLocks noChangeAspect="1"/>
          </p:cNvPicPr>
          <p:nvPr/>
        </p:nvPicPr>
        <p:blipFill>
          <a:blip r:embed="rId3"/>
          <a:stretch>
            <a:fillRect/>
          </a:stretch>
        </p:blipFill>
        <p:spPr>
          <a:xfrm>
            <a:off x="806123" y="696728"/>
            <a:ext cx="7273183" cy="896579"/>
          </a:xfrm>
          <a:prstGeom prst="rect">
            <a:avLst/>
          </a:prstGeom>
        </p:spPr>
      </p:pic>
    </p:spTree>
    <p:extLst>
      <p:ext uri="{BB962C8B-B14F-4D97-AF65-F5344CB8AC3E}">
        <p14:creationId xmlns:p14="http://schemas.microsoft.com/office/powerpoint/2010/main" val="1052542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E029-4C0C-F045-85A8-E6123D8D868B}"/>
              </a:ext>
            </a:extLst>
          </p:cNvPr>
          <p:cNvSpPr>
            <a:spLocks noGrp="1"/>
          </p:cNvSpPr>
          <p:nvPr>
            <p:ph type="title"/>
          </p:nvPr>
        </p:nvSpPr>
        <p:spPr/>
        <p:txBody>
          <a:bodyPr>
            <a:normAutofit fontScale="90000"/>
          </a:bodyPr>
          <a:lstStyle/>
          <a:p>
            <a:r>
              <a:rPr lang="en-US" dirty="0"/>
              <a:t>“Virality Prediction and Community Structure in</a:t>
            </a:r>
            <a:br>
              <a:rPr lang="en-US" dirty="0"/>
            </a:br>
            <a:r>
              <a:rPr lang="en-US" dirty="0"/>
              <a:t>  Social Networks”, Weng, </a:t>
            </a:r>
            <a:r>
              <a:rPr lang="en-US" dirty="0" err="1"/>
              <a:t>Menczer</a:t>
            </a:r>
            <a:r>
              <a:rPr lang="en-US" dirty="0"/>
              <a:t> &amp; </a:t>
            </a:r>
            <a:r>
              <a:rPr lang="en-US" dirty="0" err="1"/>
              <a:t>Ahn</a:t>
            </a:r>
            <a:r>
              <a:rPr lang="en-US" dirty="0"/>
              <a:t> (2013)</a:t>
            </a:r>
          </a:p>
        </p:txBody>
      </p:sp>
      <p:pic>
        <p:nvPicPr>
          <p:cNvPr id="4" name="Picture 3">
            <a:extLst>
              <a:ext uri="{FF2B5EF4-FFF2-40B4-BE49-F238E27FC236}">
                <a16:creationId xmlns:a16="http://schemas.microsoft.com/office/drawing/2014/main" id="{892AB6A1-9B31-5C4C-9E81-AE9B46B341A2}"/>
              </a:ext>
            </a:extLst>
          </p:cNvPr>
          <p:cNvPicPr>
            <a:picLocks noChangeAspect="1"/>
          </p:cNvPicPr>
          <p:nvPr/>
        </p:nvPicPr>
        <p:blipFill>
          <a:blip r:embed="rId2"/>
          <a:stretch>
            <a:fillRect/>
          </a:stretch>
        </p:blipFill>
        <p:spPr>
          <a:xfrm>
            <a:off x="5050971" y="1180088"/>
            <a:ext cx="4048767" cy="2934711"/>
          </a:xfrm>
          <a:prstGeom prst="rect">
            <a:avLst/>
          </a:prstGeom>
        </p:spPr>
      </p:pic>
      <p:pic>
        <p:nvPicPr>
          <p:cNvPr id="5" name="Picture 4">
            <a:extLst>
              <a:ext uri="{FF2B5EF4-FFF2-40B4-BE49-F238E27FC236}">
                <a16:creationId xmlns:a16="http://schemas.microsoft.com/office/drawing/2014/main" id="{79D52A2F-3680-4941-A0DA-D60414ADA2AC}"/>
              </a:ext>
            </a:extLst>
          </p:cNvPr>
          <p:cNvPicPr>
            <a:picLocks noChangeAspect="1"/>
          </p:cNvPicPr>
          <p:nvPr/>
        </p:nvPicPr>
        <p:blipFill>
          <a:blip r:embed="rId3"/>
          <a:stretch>
            <a:fillRect/>
          </a:stretch>
        </p:blipFill>
        <p:spPr>
          <a:xfrm>
            <a:off x="286319" y="857250"/>
            <a:ext cx="4059338" cy="3441069"/>
          </a:xfrm>
          <a:prstGeom prst="rect">
            <a:avLst/>
          </a:prstGeom>
        </p:spPr>
      </p:pic>
      <p:pic>
        <p:nvPicPr>
          <p:cNvPr id="6" name="Picture 5">
            <a:extLst>
              <a:ext uri="{FF2B5EF4-FFF2-40B4-BE49-F238E27FC236}">
                <a16:creationId xmlns:a16="http://schemas.microsoft.com/office/drawing/2014/main" id="{A723E9B7-5192-4C42-BDA2-71CA62E51E14}"/>
              </a:ext>
            </a:extLst>
          </p:cNvPr>
          <p:cNvPicPr>
            <a:picLocks noChangeAspect="1"/>
          </p:cNvPicPr>
          <p:nvPr/>
        </p:nvPicPr>
        <p:blipFill>
          <a:blip r:embed="rId4"/>
          <a:stretch>
            <a:fillRect/>
          </a:stretch>
        </p:blipFill>
        <p:spPr>
          <a:xfrm>
            <a:off x="0" y="4298319"/>
            <a:ext cx="9144000" cy="826672"/>
          </a:xfrm>
          <a:prstGeom prst="rect">
            <a:avLst/>
          </a:prstGeom>
        </p:spPr>
      </p:pic>
    </p:spTree>
    <p:extLst>
      <p:ext uri="{BB962C8B-B14F-4D97-AF65-F5344CB8AC3E}">
        <p14:creationId xmlns:p14="http://schemas.microsoft.com/office/powerpoint/2010/main" val="125467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08695" y="-1"/>
            <a:ext cx="8507712" cy="1087446"/>
          </a:xfrm>
        </p:spPr>
        <p:txBody>
          <a:bodyPr>
            <a:normAutofit/>
          </a:bodyPr>
          <a:lstStyle/>
          <a:p>
            <a:r>
              <a:rPr lang="en-US" dirty="0" err="1"/>
              <a:t>Melnik</a:t>
            </a:r>
            <a:r>
              <a:rPr lang="en-US" dirty="0"/>
              <a:t> </a:t>
            </a:r>
            <a:r>
              <a:rPr lang="en-US" i="1" dirty="0"/>
              <a:t>et al</a:t>
            </a:r>
            <a:r>
              <a:rPr lang="en-US" dirty="0"/>
              <a:t>., “Dynamics on modular networks with heterogeneous correlations” (2014)</a:t>
            </a:r>
          </a:p>
        </p:txBody>
      </p:sp>
      <p:pic>
        <p:nvPicPr>
          <p:cNvPr id="6" name="Picture 5"/>
          <p:cNvPicPr>
            <a:picLocks noChangeAspect="1"/>
          </p:cNvPicPr>
          <p:nvPr/>
        </p:nvPicPr>
        <p:blipFill>
          <a:blip r:embed="rId3"/>
          <a:stretch>
            <a:fillRect/>
          </a:stretch>
        </p:blipFill>
        <p:spPr>
          <a:xfrm>
            <a:off x="445010" y="984594"/>
            <a:ext cx="7835082" cy="4158906"/>
          </a:xfrm>
          <a:prstGeom prst="rect">
            <a:avLst/>
          </a:prstGeom>
        </p:spPr>
      </p:pic>
      <p:sp>
        <p:nvSpPr>
          <p:cNvPr id="7" name="TextBox 6"/>
          <p:cNvSpPr txBox="1"/>
          <p:nvPr/>
        </p:nvSpPr>
        <p:spPr>
          <a:xfrm>
            <a:off x="5321808" y="2140717"/>
            <a:ext cx="3712464" cy="923330"/>
          </a:xfrm>
          <a:prstGeom prst="rect">
            <a:avLst/>
          </a:prstGeom>
          <a:noFill/>
        </p:spPr>
        <p:txBody>
          <a:bodyPr wrap="square" rtlCol="0">
            <a:spAutoFit/>
          </a:bodyPr>
          <a:lstStyle/>
          <a:p>
            <a:pPr algn="ctr"/>
            <a:r>
              <a:rPr lang="en-US" dirty="0"/>
              <a:t>Fraction of active nodes</a:t>
            </a:r>
            <a:br>
              <a:rPr lang="en-US" dirty="0"/>
            </a:br>
            <a:r>
              <a:rPr lang="en-US" dirty="0"/>
              <a:t>Watts threshold model</a:t>
            </a:r>
          </a:p>
          <a:p>
            <a:pPr algn="ctr"/>
            <a:r>
              <a:rPr lang="en-US" dirty="0"/>
              <a:t>Multi-university Facebook network</a:t>
            </a:r>
          </a:p>
        </p:txBody>
      </p:sp>
    </p:spTree>
    <p:extLst>
      <p:ext uri="{BB962C8B-B14F-4D97-AF65-F5344CB8AC3E}">
        <p14:creationId xmlns:p14="http://schemas.microsoft.com/office/powerpoint/2010/main" val="271061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Modularity from Laplacian Dynamics</a:t>
            </a:r>
          </a:p>
        </p:txBody>
      </p:sp>
      <p:sp>
        <p:nvSpPr>
          <p:cNvPr id="3" name="Content Placeholder 2"/>
          <p:cNvSpPr>
            <a:spLocks noGrp="1"/>
          </p:cNvSpPr>
          <p:nvPr>
            <p:ph idx="1"/>
          </p:nvPr>
        </p:nvSpPr>
        <p:spPr>
          <a:xfrm>
            <a:off x="108279" y="817364"/>
            <a:ext cx="6172200" cy="3394472"/>
          </a:xfrm>
        </p:spPr>
        <p:txBody>
          <a:bodyPr>
            <a:normAutofit/>
          </a:bodyPr>
          <a:lstStyle/>
          <a:p>
            <a:pPr marL="0" indent="0">
              <a:buNone/>
            </a:pPr>
            <a:r>
              <a:rPr lang="en-US" sz="2100" dirty="0" err="1"/>
              <a:t>Lambiotte</a:t>
            </a:r>
            <a:r>
              <a:rPr lang="en-US" sz="2100" dirty="0"/>
              <a:t>, </a:t>
            </a:r>
            <a:r>
              <a:rPr lang="en-US" sz="2100" dirty="0" err="1"/>
              <a:t>Delvenne</a:t>
            </a:r>
            <a:r>
              <a:rPr lang="en-US" sz="2100" dirty="0"/>
              <a:t> &amp; </a:t>
            </a:r>
            <a:r>
              <a:rPr lang="en-US" sz="2100" dirty="0" err="1"/>
              <a:t>Barahona</a:t>
            </a:r>
            <a:r>
              <a:rPr lang="en-US" sz="2100" dirty="0"/>
              <a:t> [arXiv:0812.1770] showed a way to </a:t>
            </a:r>
            <a:r>
              <a:rPr lang="en-US" sz="2100" b="1" dirty="0">
                <a:solidFill>
                  <a:srgbClr val="00B050"/>
                </a:solidFill>
              </a:rPr>
              <a:t>derive</a:t>
            </a:r>
            <a:r>
              <a:rPr lang="en-US" sz="2100" dirty="0"/>
              <a:t> modularity from normalized </a:t>
            </a:r>
            <a:r>
              <a:rPr lang="en-US" sz="2100" dirty="0" err="1"/>
              <a:t>Laplacian</a:t>
            </a:r>
            <a:r>
              <a:rPr lang="en-US" sz="2100" dirty="0"/>
              <a:t> dynamics, defining partition quality in terms of stability (</a:t>
            </a:r>
            <a:r>
              <a:rPr lang="en-US" sz="2100" dirty="0" err="1"/>
              <a:t>autocovariance</a:t>
            </a:r>
            <a:r>
              <a:rPr lang="en-US" sz="2100" dirty="0"/>
              <a:t> in Markov process)</a:t>
            </a:r>
          </a:p>
        </p:txBody>
      </p:sp>
      <p:pic>
        <p:nvPicPr>
          <p:cNvPr id="14338" name="Picture 2"/>
          <p:cNvPicPr>
            <a:picLocks noChangeAspect="1" noChangeArrowheads="1"/>
          </p:cNvPicPr>
          <p:nvPr/>
        </p:nvPicPr>
        <p:blipFill>
          <a:blip r:embed="rId2"/>
          <a:srcRect/>
          <a:stretch>
            <a:fillRect/>
          </a:stretch>
        </p:blipFill>
        <p:spPr bwMode="auto">
          <a:xfrm>
            <a:off x="6033609" y="829562"/>
            <a:ext cx="2956135" cy="841814"/>
          </a:xfrm>
          <a:prstGeom prst="rect">
            <a:avLst/>
          </a:prstGeom>
          <a:noFill/>
          <a:ln w="9525">
            <a:noFill/>
            <a:miter lim="800000"/>
            <a:headEnd/>
            <a:tailEnd/>
          </a:ln>
        </p:spPr>
      </p:pic>
      <p:pic>
        <p:nvPicPr>
          <p:cNvPr id="14339" name="Picture 3"/>
          <p:cNvPicPr>
            <a:picLocks noChangeAspect="1" noChangeArrowheads="1"/>
          </p:cNvPicPr>
          <p:nvPr/>
        </p:nvPicPr>
        <p:blipFill>
          <a:blip r:embed="rId3"/>
          <a:srcRect/>
          <a:stretch>
            <a:fillRect/>
          </a:stretch>
        </p:blipFill>
        <p:spPr bwMode="auto">
          <a:xfrm>
            <a:off x="6610418" y="1633761"/>
            <a:ext cx="1864138" cy="515862"/>
          </a:xfrm>
          <a:prstGeom prst="rect">
            <a:avLst/>
          </a:prstGeom>
          <a:noFill/>
          <a:ln w="9525">
            <a:noFill/>
            <a:miter lim="800000"/>
            <a:headEnd/>
            <a:tailEnd/>
          </a:ln>
        </p:spPr>
      </p:pic>
      <p:pic>
        <p:nvPicPr>
          <p:cNvPr id="14340" name="Picture 4"/>
          <p:cNvPicPr>
            <a:picLocks noChangeAspect="1" noChangeArrowheads="1"/>
          </p:cNvPicPr>
          <p:nvPr/>
        </p:nvPicPr>
        <p:blipFill>
          <a:blip r:embed="rId4"/>
          <a:srcRect/>
          <a:stretch>
            <a:fillRect/>
          </a:stretch>
        </p:blipFill>
        <p:spPr bwMode="auto">
          <a:xfrm>
            <a:off x="207297" y="2508291"/>
            <a:ext cx="5865776" cy="986469"/>
          </a:xfrm>
          <a:prstGeom prst="rect">
            <a:avLst/>
          </a:prstGeom>
          <a:noFill/>
          <a:ln w="9525">
            <a:noFill/>
            <a:miter lim="800000"/>
            <a:headEnd/>
            <a:tailEnd/>
          </a:ln>
        </p:spPr>
      </p:pic>
      <p:pic>
        <p:nvPicPr>
          <p:cNvPr id="14341" name="Picture 5"/>
          <p:cNvPicPr>
            <a:picLocks noChangeAspect="1" noChangeArrowheads="1"/>
          </p:cNvPicPr>
          <p:nvPr/>
        </p:nvPicPr>
        <p:blipFill>
          <a:blip r:embed="rId5"/>
          <a:srcRect/>
          <a:stretch>
            <a:fillRect/>
          </a:stretch>
        </p:blipFill>
        <p:spPr bwMode="auto">
          <a:xfrm>
            <a:off x="6429378" y="2765782"/>
            <a:ext cx="1885944" cy="471486"/>
          </a:xfrm>
          <a:prstGeom prst="rect">
            <a:avLst/>
          </a:prstGeom>
          <a:noFill/>
          <a:ln w="9525">
            <a:noFill/>
            <a:miter lim="800000"/>
            <a:headEnd/>
            <a:tailEnd/>
          </a:ln>
        </p:spPr>
      </p:pic>
      <p:sp>
        <p:nvSpPr>
          <p:cNvPr id="8" name="TextBox 7"/>
          <p:cNvSpPr txBox="1"/>
          <p:nvPr/>
        </p:nvSpPr>
        <p:spPr>
          <a:xfrm>
            <a:off x="108279" y="3829050"/>
            <a:ext cx="8021113" cy="1200329"/>
          </a:xfrm>
          <a:prstGeom prst="rect">
            <a:avLst/>
          </a:prstGeom>
          <a:noFill/>
        </p:spPr>
        <p:txBody>
          <a:bodyPr wrap="square" rtlCol="0">
            <a:spAutoFit/>
          </a:bodyPr>
          <a:lstStyle/>
          <a:p>
            <a:r>
              <a:rPr lang="en-US" sz="2400" dirty="0">
                <a:latin typeface="Times New Roman" charset="0"/>
                <a:ea typeface="Times New Roman" charset="0"/>
                <a:cs typeface="Times New Roman" charset="0"/>
              </a:rPr>
              <a:t>Expansion of matrix exponential to first-order in t recovers Newman-Girvan modularity with resolution </a:t>
            </a:r>
            <a:r>
              <a:rPr lang="en-US" sz="2400" dirty="0">
                <a:latin typeface="Symbol" charset="2"/>
                <a:ea typeface="Symbol" charset="2"/>
                <a:cs typeface="Symbol" charset="2"/>
              </a:rPr>
              <a:t>g</a:t>
            </a:r>
            <a:r>
              <a:rPr lang="en-US" sz="2400" dirty="0">
                <a:latin typeface="Times New Roman" charset="0"/>
                <a:ea typeface="Times New Roman" charset="0"/>
                <a:cs typeface="Times New Roman" charset="0"/>
              </a:rPr>
              <a:t> = 1/t.</a:t>
            </a:r>
          </a:p>
          <a:p>
            <a:r>
              <a:rPr lang="en-US" sz="2400" b="1" i="1" dirty="0">
                <a:solidFill>
                  <a:srgbClr val="00B050"/>
                </a:solidFill>
                <a:latin typeface="Times New Roman" charset="0"/>
                <a:ea typeface="Times New Roman" charset="0"/>
                <a:cs typeface="Times New Roman" charset="0"/>
              </a:rPr>
              <a:t>(This is going to be important again for multilayer networks)</a:t>
            </a:r>
          </a:p>
        </p:txBody>
      </p:sp>
    </p:spTree>
    <p:extLst>
      <p:ext uri="{BB962C8B-B14F-4D97-AF65-F5344CB8AC3E}">
        <p14:creationId xmlns:p14="http://schemas.microsoft.com/office/powerpoint/2010/main" val="288819754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0"/>
            <a:ext cx="8926448" cy="857250"/>
          </a:xfrm>
        </p:spPr>
        <p:txBody>
          <a:bodyPr>
            <a:normAutofit/>
          </a:bodyPr>
          <a:lstStyle/>
          <a:p>
            <a:r>
              <a:rPr lang="en-US" dirty="0"/>
              <a:t>U.S. Congressional Roll Call as a similarity network</a:t>
            </a:r>
            <a:br>
              <a:rPr lang="en-US" dirty="0"/>
            </a:br>
            <a:r>
              <a:rPr lang="en-US" sz="1600" dirty="0"/>
              <a:t>Waugh </a:t>
            </a:r>
            <a:r>
              <a:rPr lang="en-US" sz="1600" i="1" dirty="0"/>
              <a:t>et al.</a:t>
            </a:r>
            <a:r>
              <a:rPr lang="en-US" sz="1600" dirty="0"/>
              <a:t>, “Party polarization in Congress: a network science approach” (2009)</a:t>
            </a:r>
          </a:p>
        </p:txBody>
      </p:sp>
      <p:pic>
        <p:nvPicPr>
          <p:cNvPr id="4" name="Picture 3" descr="Fig5new.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341" y="963651"/>
            <a:ext cx="4228786" cy="3169437"/>
          </a:xfrm>
          <a:prstGeom prst="rect">
            <a:avLst/>
          </a:prstGeom>
        </p:spPr>
      </p:pic>
      <p:sp>
        <p:nvSpPr>
          <p:cNvPr id="5" name="TextBox 4"/>
          <p:cNvSpPr txBox="1"/>
          <p:nvPr/>
        </p:nvSpPr>
        <p:spPr>
          <a:xfrm>
            <a:off x="4992485" y="4120617"/>
            <a:ext cx="3968497" cy="923330"/>
          </a:xfrm>
          <a:prstGeom prst="rect">
            <a:avLst/>
          </a:prstGeom>
          <a:noFill/>
        </p:spPr>
        <p:txBody>
          <a:bodyPr wrap="square" rtlCol="0">
            <a:spAutoFit/>
          </a:bodyPr>
          <a:lstStyle/>
          <a:p>
            <a:pPr algn="ctr"/>
            <a:r>
              <a:rPr lang="en-US" dirty="0">
                <a:latin typeface="Times New Roman" charset="0"/>
                <a:ea typeface="Times New Roman" charset="0"/>
                <a:cs typeface="Times New Roman" charset="0"/>
              </a:rPr>
              <a:t>Adjacency matrix of similarities is dense </a:t>
            </a:r>
            <a:br>
              <a:rPr lang="en-US" dirty="0">
                <a:latin typeface="Times New Roman" charset="0"/>
                <a:ea typeface="Times New Roman" charset="0"/>
                <a:cs typeface="Times New Roman" charset="0"/>
              </a:rPr>
            </a:br>
            <a:r>
              <a:rPr lang="en-US" dirty="0">
                <a:latin typeface="Times New Roman" charset="0"/>
                <a:ea typeface="Times New Roman" charset="0"/>
                <a:cs typeface="Times New Roman" charset="0"/>
              </a:rPr>
              <a:t>and weighted, cf. other typical </a:t>
            </a:r>
            <a:r>
              <a:rPr lang="en-US">
                <a:latin typeface="Times New Roman" charset="0"/>
                <a:ea typeface="Times New Roman" charset="0"/>
                <a:cs typeface="Times New Roman" charset="0"/>
              </a:rPr>
              <a:t>networks (see committees: </a:t>
            </a:r>
            <a:r>
              <a:rPr lang="en-US" dirty="0">
                <a:latin typeface="Times New Roman" charset="0"/>
                <a:ea typeface="Times New Roman" charset="0"/>
                <a:cs typeface="Times New Roman" charset="0"/>
              </a:rPr>
              <a:t>weighted but sparse)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7" y="1248988"/>
            <a:ext cx="4711313" cy="3657600"/>
          </a:xfrm>
          <a:prstGeom prst="rect">
            <a:avLst/>
          </a:prstGeom>
        </p:spPr>
      </p:pic>
      <p:sp>
        <p:nvSpPr>
          <p:cNvPr id="7" name="TextBox 6"/>
          <p:cNvSpPr txBox="1"/>
          <p:nvPr/>
        </p:nvSpPr>
        <p:spPr>
          <a:xfrm>
            <a:off x="1598694" y="963651"/>
            <a:ext cx="1636777" cy="369332"/>
          </a:xfrm>
          <a:prstGeom prst="rect">
            <a:avLst/>
          </a:prstGeom>
          <a:noFill/>
        </p:spPr>
        <p:txBody>
          <a:bodyPr wrap="square" rtlCol="0">
            <a:spAutoFit/>
          </a:bodyPr>
          <a:lstStyle/>
          <a:p>
            <a:pPr algn="ctr"/>
            <a:r>
              <a:rPr lang="en-US">
                <a:latin typeface="Times New Roman" charset="0"/>
                <a:ea typeface="Times New Roman" charset="0"/>
                <a:cs typeface="Times New Roman" charset="0"/>
              </a:rPr>
              <a:t>85</a:t>
            </a:r>
            <a:r>
              <a:rPr lang="en-US" baseline="30000">
                <a:latin typeface="Times New Roman" charset="0"/>
                <a:ea typeface="Times New Roman" charset="0"/>
                <a:cs typeface="Times New Roman" charset="0"/>
              </a:rPr>
              <a:t>th</a:t>
            </a:r>
            <a:r>
              <a:rPr lang="en-US">
                <a:latin typeface="Times New Roman" charset="0"/>
                <a:ea typeface="Times New Roman" charset="0"/>
                <a:cs typeface="Times New Roman" charset="0"/>
              </a:rPr>
              <a:t> Senate</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616165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27" y="1248988"/>
            <a:ext cx="4711313" cy="3657600"/>
          </a:xfrm>
          <a:prstGeom prst="rect">
            <a:avLst/>
          </a:prstGeom>
        </p:spPr>
      </p:pic>
      <p:sp>
        <p:nvSpPr>
          <p:cNvPr id="2" name="Title 1"/>
          <p:cNvSpPr>
            <a:spLocks noGrp="1"/>
          </p:cNvSpPr>
          <p:nvPr>
            <p:ph type="title"/>
          </p:nvPr>
        </p:nvSpPr>
        <p:spPr>
          <a:xfrm>
            <a:off x="108695" y="0"/>
            <a:ext cx="8920400" cy="857250"/>
          </a:xfrm>
        </p:spPr>
        <p:txBody>
          <a:bodyPr>
            <a:normAutofit/>
          </a:bodyPr>
          <a:lstStyle/>
          <a:p>
            <a:r>
              <a:rPr lang="en-US" dirty="0"/>
              <a:t>U.S. Congressional Roll Call as a similarity network</a:t>
            </a:r>
            <a:br>
              <a:rPr lang="en-US" dirty="0"/>
            </a:br>
            <a:r>
              <a:rPr lang="en-US" sz="1600" dirty="0"/>
              <a:t>Waugh </a:t>
            </a:r>
            <a:r>
              <a:rPr lang="en-US" sz="1600" i="1" dirty="0"/>
              <a:t>et al.</a:t>
            </a:r>
            <a:r>
              <a:rPr lang="en-US" sz="1600" dirty="0"/>
              <a:t>, “Party polarization in Congress: a network science approach” (2009)</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8954" y="1248988"/>
            <a:ext cx="4721445" cy="3657600"/>
          </a:xfrm>
          <a:prstGeom prst="rect">
            <a:avLst/>
          </a:prstGeom>
        </p:spPr>
      </p:pic>
      <p:sp>
        <p:nvSpPr>
          <p:cNvPr id="7" name="TextBox 6"/>
          <p:cNvSpPr txBox="1"/>
          <p:nvPr/>
        </p:nvSpPr>
        <p:spPr>
          <a:xfrm>
            <a:off x="1598694" y="963651"/>
            <a:ext cx="1636777" cy="369332"/>
          </a:xfrm>
          <a:prstGeom prst="rect">
            <a:avLst/>
          </a:prstGeom>
          <a:noFill/>
        </p:spPr>
        <p:txBody>
          <a:bodyPr wrap="square" rtlCol="0">
            <a:spAutoFit/>
          </a:bodyPr>
          <a:lstStyle/>
          <a:p>
            <a:pPr algn="ctr"/>
            <a:r>
              <a:rPr lang="en-US">
                <a:latin typeface="Times New Roman" charset="0"/>
                <a:ea typeface="Times New Roman" charset="0"/>
                <a:cs typeface="Times New Roman" charset="0"/>
              </a:rPr>
              <a:t>85</a:t>
            </a:r>
            <a:r>
              <a:rPr lang="en-US" baseline="30000">
                <a:latin typeface="Times New Roman" charset="0"/>
                <a:ea typeface="Times New Roman" charset="0"/>
                <a:cs typeface="Times New Roman" charset="0"/>
              </a:rPr>
              <a:t>th</a:t>
            </a:r>
            <a:r>
              <a:rPr lang="en-US">
                <a:latin typeface="Times New Roman" charset="0"/>
                <a:ea typeface="Times New Roman" charset="0"/>
                <a:cs typeface="Times New Roman" charset="0"/>
              </a:rPr>
              <a:t> Senate</a:t>
            </a:r>
            <a:endParaRPr lang="en-US" dirty="0">
              <a:latin typeface="Times New Roman" charset="0"/>
              <a:ea typeface="Times New Roman" charset="0"/>
              <a:cs typeface="Times New Roman" charset="0"/>
            </a:endParaRPr>
          </a:p>
        </p:txBody>
      </p:sp>
      <p:sp>
        <p:nvSpPr>
          <p:cNvPr id="8" name="TextBox 7"/>
          <p:cNvSpPr txBox="1"/>
          <p:nvPr/>
        </p:nvSpPr>
        <p:spPr>
          <a:xfrm>
            <a:off x="5921287" y="963651"/>
            <a:ext cx="1636777" cy="369332"/>
          </a:xfrm>
          <a:prstGeom prst="rect">
            <a:avLst/>
          </a:prstGeom>
          <a:noFill/>
        </p:spPr>
        <p:txBody>
          <a:bodyPr wrap="square" rtlCol="0">
            <a:spAutoFit/>
          </a:bodyPr>
          <a:lstStyle/>
          <a:p>
            <a:pPr algn="ctr"/>
            <a:r>
              <a:rPr lang="en-US" dirty="0">
                <a:latin typeface="Times New Roman" charset="0"/>
                <a:ea typeface="Times New Roman" charset="0"/>
                <a:cs typeface="Times New Roman" charset="0"/>
              </a:rPr>
              <a:t>108</a:t>
            </a:r>
            <a:r>
              <a:rPr lang="en-US" baseline="30000" dirty="0">
                <a:latin typeface="Times New Roman" charset="0"/>
                <a:ea typeface="Times New Roman" charset="0"/>
                <a:cs typeface="Times New Roman" charset="0"/>
              </a:rPr>
              <a:t>th</a:t>
            </a:r>
            <a:r>
              <a:rPr lang="en-US" dirty="0">
                <a:latin typeface="Times New Roman" charset="0"/>
                <a:ea typeface="Times New Roman" charset="0"/>
                <a:cs typeface="Times New Roman" charset="0"/>
              </a:rPr>
              <a:t> Senate</a:t>
            </a:r>
          </a:p>
        </p:txBody>
      </p:sp>
    </p:spTree>
    <p:extLst>
      <p:ext uri="{BB962C8B-B14F-4D97-AF65-F5344CB8AC3E}">
        <p14:creationId xmlns:p14="http://schemas.microsoft.com/office/powerpoint/2010/main" val="3198586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&amp; Acknowledgements</a:t>
            </a:r>
          </a:p>
        </p:txBody>
      </p:sp>
      <p:sp>
        <p:nvSpPr>
          <p:cNvPr id="4" name="Content Placeholder 2"/>
          <p:cNvSpPr txBox="1">
            <a:spLocks/>
          </p:cNvSpPr>
          <p:nvPr/>
        </p:nvSpPr>
        <p:spPr>
          <a:xfrm>
            <a:off x="108695" y="993241"/>
            <a:ext cx="5029480" cy="41502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2400" dirty="0">
                <a:latin typeface="Times New Roman"/>
                <a:cs typeface="Times New Roman"/>
              </a:rPr>
              <a:t>What is community detection and why is it useful?</a:t>
            </a:r>
          </a:p>
          <a:p>
            <a:pPr>
              <a:buFont typeface="+mj-lt"/>
              <a:buAutoNum type="arabicPeriod"/>
            </a:pPr>
            <a:r>
              <a:rPr lang="en-US" sz="2400" dirty="0">
                <a:latin typeface="Times New Roman"/>
                <a:cs typeface="Times New Roman"/>
              </a:rPr>
              <a:t>How do you calculate communities?</a:t>
            </a:r>
          </a:p>
          <a:p>
            <a:pPr lvl="1"/>
            <a:r>
              <a:rPr lang="en-US" sz="1800" dirty="0">
                <a:latin typeface="Times New Roman"/>
                <a:cs typeface="Times New Roman"/>
              </a:rPr>
              <a:t>Software links</a:t>
            </a:r>
          </a:p>
          <a:p>
            <a:pPr lvl="1"/>
            <a:r>
              <a:rPr lang="en-US" sz="1800" dirty="0">
                <a:latin typeface="Times New Roman"/>
                <a:cs typeface="Times New Roman"/>
              </a:rPr>
              <a:t>Importance of resolution parameters</a:t>
            </a:r>
          </a:p>
          <a:p>
            <a:pPr>
              <a:buFont typeface="+mj-lt"/>
              <a:buAutoNum type="arabicPeriod"/>
            </a:pPr>
            <a:r>
              <a:rPr lang="en-US" sz="2400" dirty="0">
                <a:latin typeface="Times New Roman"/>
                <a:cs typeface="Times New Roman"/>
              </a:rPr>
              <a:t>Multilayer networks</a:t>
            </a:r>
          </a:p>
          <a:p>
            <a:pPr lvl="1"/>
            <a:r>
              <a:rPr lang="en-US" sz="2000" i="1" dirty="0">
                <a:latin typeface="Times New Roman"/>
                <a:cs typeface="Times New Roman"/>
              </a:rPr>
              <a:t>If time permits (I’ll leave you slides)</a:t>
            </a:r>
          </a:p>
        </p:txBody>
      </p:sp>
      <p:sp>
        <p:nvSpPr>
          <p:cNvPr id="6" name="Content Placeholder 2"/>
          <p:cNvSpPr txBox="1">
            <a:spLocks/>
          </p:cNvSpPr>
          <p:nvPr/>
        </p:nvSpPr>
        <p:spPr>
          <a:xfrm>
            <a:off x="5243035" y="993241"/>
            <a:ext cx="3748563" cy="3738701"/>
          </a:xfrm>
          <a:prstGeom prst="rect">
            <a:avLst/>
          </a:prstGeom>
        </p:spPr>
        <p:txBody>
          <a:bodyPr>
            <a:noAutofit/>
          </a:bodyPr>
          <a:lstStyle>
            <a:lvl1pPr marL="342900" indent="-342900" algn="l" defTabSz="457200" rtl="0" eaLnBrk="0" fontAlgn="base" hangingPunct="0">
              <a:spcBef>
                <a:spcPct val="20000"/>
              </a:spcBef>
              <a:spcAft>
                <a:spcPct val="0"/>
              </a:spcAft>
              <a:buClr>
                <a:schemeClr val="accent1"/>
              </a:buClr>
              <a:buFont typeface="Wingdings" charset="0"/>
              <a:buChar char="§"/>
              <a:defRPr sz="2700" kern="1200">
                <a:solidFill>
                  <a:schemeClr val="tx1"/>
                </a:solidFill>
                <a:latin typeface="Times New Roman"/>
                <a:ea typeface="ＭＳ Ｐゴシック" charset="0"/>
                <a:cs typeface="Times New Roman"/>
              </a:defRPr>
            </a:lvl1pPr>
            <a:lvl2pPr marL="742950" indent="-285750" algn="l" defTabSz="457200" rtl="0" eaLnBrk="0" fontAlgn="base" hangingPunct="0">
              <a:spcBef>
                <a:spcPct val="20000"/>
              </a:spcBef>
              <a:spcAft>
                <a:spcPct val="0"/>
              </a:spcAft>
              <a:buClr>
                <a:schemeClr val="accent1"/>
              </a:buClr>
              <a:buSzPct val="90000"/>
              <a:buFont typeface="Arial" charset="0"/>
              <a:buChar char="•"/>
              <a:defRPr sz="2400" kern="1200">
                <a:solidFill>
                  <a:schemeClr val="tx1"/>
                </a:solidFill>
                <a:latin typeface="Times New Roman"/>
                <a:ea typeface="ＭＳ Ｐゴシック" charset="0"/>
                <a:cs typeface="Times New Roman"/>
              </a:defRPr>
            </a:lvl2pPr>
            <a:lvl3pPr marL="1143000" indent="-228600" algn="l" defTabSz="457200" rtl="0" eaLnBrk="0" fontAlgn="base" hangingPunct="0">
              <a:spcBef>
                <a:spcPct val="20000"/>
              </a:spcBef>
              <a:spcAft>
                <a:spcPct val="0"/>
              </a:spcAft>
              <a:buClr>
                <a:schemeClr val="accent1"/>
              </a:buClr>
              <a:buFont typeface="Wingdings" charset="0"/>
              <a:buChar char="§"/>
              <a:defRPr sz="2000" kern="1200">
                <a:solidFill>
                  <a:schemeClr val="tx1"/>
                </a:solidFill>
                <a:latin typeface="Times New Roman"/>
                <a:ea typeface="ＭＳ Ｐゴシック" charset="0"/>
                <a:cs typeface="Times New Roman"/>
              </a:defRPr>
            </a:lvl3pPr>
            <a:lvl4pPr marL="16002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4pPr>
            <a:lvl5pPr marL="20574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Palatino"/>
                <a:cs typeface="Palatino"/>
              </a:rPr>
              <a:t>Skyler Cranmer, James Fowler, </a:t>
            </a:r>
            <a:br>
              <a:rPr lang="en-US" sz="1600" dirty="0">
                <a:latin typeface="Palatino"/>
                <a:cs typeface="Palatino"/>
              </a:rPr>
            </a:br>
            <a:r>
              <a:rPr lang="en-US" sz="1600" dirty="0">
                <a:latin typeface="Palatino"/>
                <a:cs typeface="Palatino"/>
              </a:rPr>
              <a:t>Jeff Henderson, </a:t>
            </a:r>
            <a:r>
              <a:rPr lang="en-US" sz="1600" dirty="0">
                <a:solidFill>
                  <a:srgbClr val="0000FF"/>
                </a:solidFill>
                <a:latin typeface="Palatino"/>
                <a:cs typeface="Palatino"/>
              </a:rPr>
              <a:t>Jim Moody</a:t>
            </a:r>
            <a:r>
              <a:rPr lang="en-US" sz="1600" dirty="0">
                <a:latin typeface="Palatino"/>
                <a:cs typeface="Palatino"/>
              </a:rPr>
              <a:t>, </a:t>
            </a:r>
            <a:br>
              <a:rPr lang="en-US" sz="1600" dirty="0">
                <a:latin typeface="Palatino"/>
                <a:cs typeface="Palatino"/>
              </a:rPr>
            </a:br>
            <a:r>
              <a:rPr lang="en-US" sz="1600" dirty="0">
                <a:latin typeface="Palatino"/>
                <a:cs typeface="Palatino"/>
              </a:rPr>
              <a:t>J.-P. </a:t>
            </a:r>
            <a:r>
              <a:rPr lang="en-US" sz="1600" dirty="0" err="1">
                <a:latin typeface="Palatino"/>
                <a:cs typeface="Palatino"/>
              </a:rPr>
              <a:t>Onnela</a:t>
            </a:r>
            <a:r>
              <a:rPr lang="en-US" sz="1600" dirty="0">
                <a:latin typeface="Palatino"/>
                <a:cs typeface="Palatino"/>
              </a:rPr>
              <a:t>, </a:t>
            </a:r>
            <a:r>
              <a:rPr lang="en-US" sz="1600" dirty="0">
                <a:solidFill>
                  <a:srgbClr val="EEB211"/>
                </a:solidFill>
                <a:latin typeface="Palatino"/>
                <a:cs typeface="Palatino"/>
              </a:rPr>
              <a:t>Mason Porter</a:t>
            </a:r>
            <a:endParaRPr lang="en-US" sz="1600" dirty="0">
              <a:latin typeface="Palatino"/>
              <a:cs typeface="Palatino"/>
            </a:endParaRPr>
          </a:p>
          <a:p>
            <a:r>
              <a:rPr lang="en-US" sz="1600" dirty="0">
                <a:latin typeface="Palatino"/>
                <a:cs typeface="Palatino"/>
              </a:rPr>
              <a:t>Dani Bassett, </a:t>
            </a:r>
            <a:r>
              <a:rPr lang="en-US" sz="1600" dirty="0" err="1">
                <a:latin typeface="Palatino"/>
                <a:cs typeface="Palatino"/>
              </a:rPr>
              <a:t>Kaveri</a:t>
            </a:r>
            <a:r>
              <a:rPr lang="en-US" sz="1600" dirty="0">
                <a:latin typeface="Palatino"/>
                <a:cs typeface="Palatino"/>
              </a:rPr>
              <a:t> </a:t>
            </a:r>
            <a:r>
              <a:rPr lang="en-US" sz="1600" dirty="0" err="1">
                <a:latin typeface="Palatino"/>
                <a:cs typeface="Palatino"/>
              </a:rPr>
              <a:t>Chaturvedi</a:t>
            </a:r>
            <a:r>
              <a:rPr lang="en-US" sz="1600" dirty="0">
                <a:latin typeface="Palatino"/>
                <a:cs typeface="Palatino"/>
              </a:rPr>
              <a:t>, </a:t>
            </a:r>
            <a:br>
              <a:rPr lang="en-US" sz="1600" dirty="0">
                <a:latin typeface="Palatino"/>
                <a:cs typeface="Palatino"/>
              </a:rPr>
            </a:br>
            <a:r>
              <a:rPr lang="en-US" sz="1600" dirty="0" err="1">
                <a:solidFill>
                  <a:srgbClr val="56A0D3"/>
                </a:solidFill>
                <a:latin typeface="Palatino"/>
                <a:cs typeface="Palatino"/>
              </a:rPr>
              <a:t>Saray</a:t>
            </a:r>
            <a:r>
              <a:rPr lang="en-US" sz="1600" dirty="0">
                <a:solidFill>
                  <a:srgbClr val="56A0D3"/>
                </a:solidFill>
                <a:latin typeface="Palatino"/>
                <a:cs typeface="Palatino"/>
              </a:rPr>
              <a:t> Shai</a:t>
            </a:r>
            <a:r>
              <a:rPr lang="en-US" sz="1600" dirty="0">
                <a:latin typeface="Palatino"/>
                <a:cs typeface="Palatino"/>
              </a:rPr>
              <a:t>, </a:t>
            </a:r>
            <a:r>
              <a:rPr lang="en-US" sz="1600" dirty="0">
                <a:solidFill>
                  <a:srgbClr val="56A0D3"/>
                </a:solidFill>
                <a:latin typeface="Palatino"/>
                <a:cs typeface="Palatino"/>
              </a:rPr>
              <a:t>Dane Taylor </a:t>
            </a:r>
            <a:endParaRPr lang="en-US" sz="1600" dirty="0">
              <a:latin typeface="Palatino"/>
              <a:cs typeface="Palatino"/>
            </a:endParaRPr>
          </a:p>
          <a:p>
            <a:r>
              <a:rPr lang="en-US" sz="1600" dirty="0">
                <a:solidFill>
                  <a:srgbClr val="56A0D3"/>
                </a:solidFill>
                <a:latin typeface="Palatino"/>
                <a:cs typeface="Palatino"/>
              </a:rPr>
              <a:t>Natalie Stanley</a:t>
            </a:r>
            <a:r>
              <a:rPr lang="en-US" sz="1600" dirty="0">
                <a:latin typeface="Palatino"/>
                <a:cs typeface="Palatino"/>
              </a:rPr>
              <a:t>, </a:t>
            </a:r>
            <a:r>
              <a:rPr lang="en-US" sz="1600" dirty="0">
                <a:solidFill>
                  <a:srgbClr val="56A0D3"/>
                </a:solidFill>
                <a:latin typeface="Palatino"/>
                <a:cs typeface="Palatino"/>
              </a:rPr>
              <a:t>Mandi </a:t>
            </a:r>
            <a:r>
              <a:rPr lang="en-US" sz="1600" dirty="0" err="1">
                <a:solidFill>
                  <a:srgbClr val="56A0D3"/>
                </a:solidFill>
                <a:latin typeface="Palatino"/>
                <a:cs typeface="Palatino"/>
              </a:rPr>
              <a:t>Traud</a:t>
            </a:r>
            <a:r>
              <a:rPr lang="en-US" sz="1600" dirty="0">
                <a:latin typeface="Palatino"/>
                <a:cs typeface="Palatino"/>
              </a:rPr>
              <a:t>, Andrew Waugh, </a:t>
            </a:r>
            <a:r>
              <a:rPr lang="en-US" sz="1600" dirty="0">
                <a:solidFill>
                  <a:srgbClr val="56A0D3"/>
                </a:solidFill>
                <a:latin typeface="Palatino"/>
                <a:cs typeface="Palatino"/>
              </a:rPr>
              <a:t>William Weir</a:t>
            </a:r>
            <a:r>
              <a:rPr lang="en-US" sz="1600" dirty="0">
                <a:latin typeface="Palatino"/>
                <a:cs typeface="Palatino"/>
              </a:rPr>
              <a:t>, </a:t>
            </a:r>
            <a:r>
              <a:rPr lang="en-US" sz="1600" dirty="0">
                <a:solidFill>
                  <a:srgbClr val="56A0D3"/>
                </a:solidFill>
                <a:latin typeface="Palatino"/>
                <a:cs typeface="Palatino"/>
              </a:rPr>
              <a:t>James Wilson</a:t>
            </a:r>
            <a:r>
              <a:rPr lang="en-US" sz="1600" dirty="0">
                <a:latin typeface="Palatino"/>
                <a:cs typeface="Palatino"/>
              </a:rPr>
              <a:t> </a:t>
            </a:r>
            <a:endParaRPr lang="en-US" sz="1600" dirty="0">
              <a:solidFill>
                <a:schemeClr val="accent1"/>
              </a:solidFill>
              <a:latin typeface="Palatino"/>
              <a:cs typeface="Palatino"/>
            </a:endParaRPr>
          </a:p>
          <a:p>
            <a:r>
              <a:rPr lang="en-US" sz="1600" dirty="0">
                <a:solidFill>
                  <a:srgbClr val="56A0D3"/>
                </a:solidFill>
                <a:latin typeface="Palatino"/>
                <a:cs typeface="Palatino"/>
              </a:rPr>
              <a:t>Scott Emmons</a:t>
            </a:r>
            <a:r>
              <a:rPr lang="en-US" sz="1600" dirty="0">
                <a:latin typeface="Palatino"/>
                <a:cs typeface="Palatino"/>
              </a:rPr>
              <a:t>, </a:t>
            </a:r>
            <a:r>
              <a:rPr lang="en-US" sz="1600" dirty="0">
                <a:solidFill>
                  <a:srgbClr val="56A0D3"/>
                </a:solidFill>
                <a:latin typeface="Palatino"/>
                <a:cs typeface="Palatino"/>
              </a:rPr>
              <a:t>Ryan Gibson</a:t>
            </a:r>
            <a:r>
              <a:rPr lang="en-US" sz="1600" dirty="0">
                <a:latin typeface="Palatino"/>
                <a:cs typeface="Palatino"/>
              </a:rPr>
              <a:t>, </a:t>
            </a:r>
            <a:br>
              <a:rPr lang="en-US" sz="1600" dirty="0">
                <a:latin typeface="Palatino"/>
                <a:cs typeface="Palatino"/>
              </a:rPr>
            </a:br>
            <a:r>
              <a:rPr lang="en-US" sz="1600" dirty="0">
                <a:latin typeface="Palatino"/>
                <a:cs typeface="Palatino"/>
              </a:rPr>
              <a:t>Eric </a:t>
            </a:r>
            <a:r>
              <a:rPr lang="en-US" sz="1600" dirty="0" err="1">
                <a:latin typeface="Palatino"/>
                <a:cs typeface="Palatino"/>
              </a:rPr>
              <a:t>Kelsic</a:t>
            </a:r>
            <a:r>
              <a:rPr lang="en-US" sz="1600" dirty="0">
                <a:latin typeface="Palatino"/>
                <a:cs typeface="Palatino"/>
              </a:rPr>
              <a:t>, </a:t>
            </a:r>
            <a:r>
              <a:rPr lang="en-US" sz="1600" dirty="0">
                <a:solidFill>
                  <a:srgbClr val="56A0D3"/>
                </a:solidFill>
                <a:latin typeface="Palatino"/>
                <a:cs typeface="Palatino"/>
              </a:rPr>
              <a:t>Kevin Macon</a:t>
            </a:r>
            <a:r>
              <a:rPr lang="en-US" sz="1600" dirty="0">
                <a:latin typeface="Palatino"/>
                <a:cs typeface="Palatino"/>
              </a:rPr>
              <a:t>, </a:t>
            </a:r>
            <a:br>
              <a:rPr lang="en-US" sz="1600" dirty="0">
                <a:latin typeface="Palatino"/>
                <a:cs typeface="Palatino"/>
              </a:rPr>
            </a:br>
            <a:r>
              <a:rPr lang="en-US" sz="1600" dirty="0">
                <a:solidFill>
                  <a:srgbClr val="56A0D3"/>
                </a:solidFill>
                <a:latin typeface="Palatino"/>
                <a:cs typeface="Palatino"/>
              </a:rPr>
              <a:t>Thomas Richardson</a:t>
            </a:r>
          </a:p>
          <a:p>
            <a:r>
              <a:rPr lang="en-US" sz="1600" dirty="0">
                <a:latin typeface="Palatino"/>
                <a:cs typeface="Palatino"/>
              </a:rPr>
              <a:t>JSMF, UCRF (UNC), ARO, CDC, NICHD, NIDDK, NIGMS, NSF</a:t>
            </a:r>
          </a:p>
        </p:txBody>
      </p:sp>
      <p:sp>
        <p:nvSpPr>
          <p:cNvPr id="3" name="TextBox 2"/>
          <p:cNvSpPr txBox="1"/>
          <p:nvPr/>
        </p:nvSpPr>
        <p:spPr>
          <a:xfrm>
            <a:off x="108694" y="4301319"/>
            <a:ext cx="8882903" cy="707886"/>
          </a:xfrm>
          <a:prstGeom prst="rect">
            <a:avLst/>
          </a:prstGeom>
          <a:noFill/>
        </p:spPr>
        <p:txBody>
          <a:bodyPr wrap="square" rtlCol="0">
            <a:spAutoFit/>
          </a:bodyPr>
          <a:lstStyle/>
          <a:p>
            <a:pPr algn="ctr"/>
            <a:r>
              <a:rPr lang="en-US" sz="2000" i="1" dirty="0">
                <a:solidFill>
                  <a:srgbClr val="FF0000"/>
                </a:solidFill>
                <a:latin typeface="Times New Roman"/>
                <a:cs typeface="Times New Roman"/>
              </a:rPr>
              <a:t>Apologies that this presentation will seriously err on the self-absorbed side. </a:t>
            </a:r>
          </a:p>
          <a:p>
            <a:pPr algn="ctr"/>
            <a:r>
              <a:rPr lang="en-US" sz="2000" i="1" dirty="0">
                <a:solidFill>
                  <a:srgbClr val="FF0000"/>
                </a:solidFill>
                <a:latin typeface="Times New Roman"/>
                <a:cs typeface="Times New Roman"/>
              </a:rPr>
              <a:t>It’s a big field, and I do not promise to cover even a small piece of it here.</a:t>
            </a:r>
            <a:endParaRPr lang="en-US" sz="2000" i="1" dirty="0">
              <a:latin typeface="Times New Roman"/>
              <a:cs typeface="Times New Roman"/>
            </a:endParaRPr>
          </a:p>
        </p:txBody>
      </p:sp>
    </p:spTree>
    <p:extLst>
      <p:ext uri="{BB962C8B-B14F-4D97-AF65-F5344CB8AC3E}">
        <p14:creationId xmlns:p14="http://schemas.microsoft.com/office/powerpoint/2010/main" val="2647369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Science_pubfinal.pdf"/>
          <p:cNvPicPr>
            <a:picLocks noChangeAspect="1"/>
          </p:cNvPicPr>
          <p:nvPr/>
        </p:nvPicPr>
        <p:blipFill rotWithShape="1">
          <a:blip r:embed="rId2">
            <a:extLst>
              <a:ext uri="{28A0092B-C50C-407E-A947-70E740481C1C}">
                <a14:useLocalDpi xmlns:a14="http://schemas.microsoft.com/office/drawing/2010/main" val="0"/>
              </a:ext>
            </a:extLst>
          </a:blip>
          <a:srcRect t="4851" b="4609"/>
          <a:stretch/>
        </p:blipFill>
        <p:spPr>
          <a:xfrm>
            <a:off x="852488" y="-1086"/>
            <a:ext cx="7353251" cy="5144586"/>
          </a:xfrm>
          <a:prstGeom prst="rect">
            <a:avLst/>
          </a:prstGeom>
        </p:spPr>
      </p:pic>
      <p:sp>
        <p:nvSpPr>
          <p:cNvPr id="2" name="Title 1"/>
          <p:cNvSpPr>
            <a:spLocks noGrp="1"/>
          </p:cNvSpPr>
          <p:nvPr>
            <p:ph type="title"/>
          </p:nvPr>
        </p:nvSpPr>
        <p:spPr>
          <a:xfrm>
            <a:off x="1492289" y="1092"/>
            <a:ext cx="7651711" cy="357412"/>
          </a:xfrm>
        </p:spPr>
        <p:txBody>
          <a:bodyPr>
            <a:normAutofit/>
          </a:bodyPr>
          <a:lstStyle/>
          <a:p>
            <a:pPr algn="r"/>
            <a:r>
              <a:rPr lang="en-US" sz="1200" dirty="0"/>
              <a:t>Moody &amp; Mucha, “Portrait of political party polarization” (2013)</a:t>
            </a:r>
          </a:p>
        </p:txBody>
      </p:sp>
    </p:spTree>
    <p:extLst>
      <p:ext uri="{BB962C8B-B14F-4D97-AF65-F5344CB8AC3E}">
        <p14:creationId xmlns:p14="http://schemas.microsoft.com/office/powerpoint/2010/main" val="2177697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857250"/>
          </a:xfrm>
        </p:spPr>
        <p:txBody>
          <a:bodyPr>
            <a:noAutofit/>
          </a:bodyPr>
          <a:lstStyle/>
          <a:p>
            <a:r>
              <a:rPr lang="en-US" sz="2400" dirty="0"/>
              <a:t>Parker </a:t>
            </a:r>
            <a:r>
              <a:rPr lang="en-US" sz="2400" i="1" dirty="0"/>
              <a:t>et al.</a:t>
            </a:r>
            <a:r>
              <a:rPr lang="en-US" sz="2400" dirty="0"/>
              <a:t>, “Network Analysis Reveals Sex- and Antibiotic Resistance-Associated </a:t>
            </a:r>
            <a:r>
              <a:rPr lang="en-US" sz="2400" dirty="0" err="1"/>
              <a:t>Antivirulence</a:t>
            </a:r>
            <a:r>
              <a:rPr lang="en-US" sz="2400" dirty="0"/>
              <a:t> Targets in Clinical </a:t>
            </a:r>
            <a:r>
              <a:rPr lang="en-US" sz="2400" dirty="0" err="1"/>
              <a:t>Uropathogens</a:t>
            </a:r>
            <a:r>
              <a:rPr lang="en-US" sz="2400" dirty="0"/>
              <a:t>” (2015)</a:t>
            </a:r>
          </a:p>
        </p:txBody>
      </p:sp>
      <p:pic>
        <p:nvPicPr>
          <p:cNvPr id="4" name="Picture 3"/>
          <p:cNvPicPr>
            <a:picLocks noChangeAspect="1"/>
          </p:cNvPicPr>
          <p:nvPr/>
        </p:nvPicPr>
        <p:blipFill rotWithShape="1">
          <a:blip r:embed="rId2"/>
          <a:srcRect l="5859"/>
          <a:stretch/>
        </p:blipFill>
        <p:spPr>
          <a:xfrm>
            <a:off x="427257" y="872469"/>
            <a:ext cx="4973265" cy="4271032"/>
          </a:xfrm>
          <a:prstGeom prst="rect">
            <a:avLst/>
          </a:prstGeom>
        </p:spPr>
      </p:pic>
      <p:pic>
        <p:nvPicPr>
          <p:cNvPr id="5" name="Picture 4"/>
          <p:cNvPicPr>
            <a:picLocks noChangeAspect="1"/>
          </p:cNvPicPr>
          <p:nvPr/>
        </p:nvPicPr>
        <p:blipFill rotWithShape="1">
          <a:blip r:embed="rId3"/>
          <a:srcRect r="62793"/>
          <a:stretch/>
        </p:blipFill>
        <p:spPr>
          <a:xfrm>
            <a:off x="5866191" y="896099"/>
            <a:ext cx="2082800" cy="4247402"/>
          </a:xfrm>
          <a:prstGeom prst="rect">
            <a:avLst/>
          </a:prstGeom>
        </p:spPr>
      </p:pic>
    </p:spTree>
    <p:extLst>
      <p:ext uri="{BB962C8B-B14F-4D97-AF65-F5344CB8AC3E}">
        <p14:creationId xmlns:p14="http://schemas.microsoft.com/office/powerpoint/2010/main" val="2741579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857250"/>
          </a:xfrm>
        </p:spPr>
        <p:txBody>
          <a:bodyPr>
            <a:noAutofit/>
          </a:bodyPr>
          <a:lstStyle/>
          <a:p>
            <a:r>
              <a:rPr lang="en-US" sz="2400" dirty="0"/>
              <a:t>Parker </a:t>
            </a:r>
            <a:r>
              <a:rPr lang="en-US" sz="2400" i="1" dirty="0"/>
              <a:t>et al.</a:t>
            </a:r>
            <a:r>
              <a:rPr lang="en-US" sz="2400" dirty="0"/>
              <a:t>, “Network Analysis Reveals Sex- and Antibiotic Resistance-Associated </a:t>
            </a:r>
            <a:r>
              <a:rPr lang="en-US" sz="2400" dirty="0" err="1"/>
              <a:t>Antivirulence</a:t>
            </a:r>
            <a:r>
              <a:rPr lang="en-US" sz="2400" dirty="0"/>
              <a:t> Targets in Clinical </a:t>
            </a:r>
            <a:r>
              <a:rPr lang="en-US" sz="2400" dirty="0" err="1"/>
              <a:t>Uropathogens</a:t>
            </a:r>
            <a:r>
              <a:rPr lang="en-US" sz="2400" dirty="0"/>
              <a:t>” (2015)</a:t>
            </a:r>
          </a:p>
        </p:txBody>
      </p:sp>
      <p:pic>
        <p:nvPicPr>
          <p:cNvPr id="3" name="Picture 2"/>
          <p:cNvPicPr>
            <a:picLocks noChangeAspect="1"/>
          </p:cNvPicPr>
          <p:nvPr/>
        </p:nvPicPr>
        <p:blipFill>
          <a:blip r:embed="rId2"/>
          <a:stretch>
            <a:fillRect/>
          </a:stretch>
        </p:blipFill>
        <p:spPr>
          <a:xfrm>
            <a:off x="24193" y="847004"/>
            <a:ext cx="5321905" cy="4305275"/>
          </a:xfrm>
          <a:prstGeom prst="rect">
            <a:avLst/>
          </a:prstGeom>
        </p:spPr>
      </p:pic>
      <p:pic>
        <p:nvPicPr>
          <p:cNvPr id="4" name="Picture 3"/>
          <p:cNvPicPr>
            <a:picLocks noChangeAspect="1"/>
          </p:cNvPicPr>
          <p:nvPr/>
        </p:nvPicPr>
        <p:blipFill>
          <a:blip r:embed="rId3"/>
          <a:stretch>
            <a:fillRect/>
          </a:stretch>
        </p:blipFill>
        <p:spPr>
          <a:xfrm>
            <a:off x="6301209" y="931334"/>
            <a:ext cx="1899359" cy="4216987"/>
          </a:xfrm>
          <a:prstGeom prst="rect">
            <a:avLst/>
          </a:prstGeom>
        </p:spPr>
      </p:pic>
      <p:pic>
        <p:nvPicPr>
          <p:cNvPr id="5" name="Picture 4"/>
          <p:cNvPicPr>
            <a:picLocks noChangeAspect="1"/>
          </p:cNvPicPr>
          <p:nvPr/>
        </p:nvPicPr>
        <p:blipFill rotWithShape="1">
          <a:blip r:embed="rId4"/>
          <a:srcRect r="91955"/>
          <a:stretch/>
        </p:blipFill>
        <p:spPr>
          <a:xfrm>
            <a:off x="5874010" y="907178"/>
            <a:ext cx="455890" cy="4299798"/>
          </a:xfrm>
          <a:prstGeom prst="rect">
            <a:avLst/>
          </a:prstGeom>
        </p:spPr>
      </p:pic>
    </p:spTree>
    <p:extLst>
      <p:ext uri="{BB962C8B-B14F-4D97-AF65-F5344CB8AC3E}">
        <p14:creationId xmlns:p14="http://schemas.microsoft.com/office/powerpoint/2010/main" val="3572091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5A13EC-E85E-B14D-B0F4-DF11F0BB84E2}"/>
              </a:ext>
            </a:extLst>
          </p:cNvPr>
          <p:cNvPicPr>
            <a:picLocks noChangeAspect="1"/>
          </p:cNvPicPr>
          <p:nvPr/>
        </p:nvPicPr>
        <p:blipFill>
          <a:blip r:embed="rId2"/>
          <a:stretch>
            <a:fillRect/>
          </a:stretch>
        </p:blipFill>
        <p:spPr>
          <a:xfrm>
            <a:off x="4822868" y="1222853"/>
            <a:ext cx="4429993" cy="3153204"/>
          </a:xfrm>
          <a:prstGeom prst="rect">
            <a:avLst/>
          </a:prstGeom>
        </p:spPr>
      </p:pic>
      <p:sp>
        <p:nvSpPr>
          <p:cNvPr id="2" name="Title 1"/>
          <p:cNvSpPr>
            <a:spLocks noGrp="1"/>
          </p:cNvSpPr>
          <p:nvPr>
            <p:ph type="title"/>
          </p:nvPr>
        </p:nvSpPr>
        <p:spPr/>
        <p:txBody>
          <a:bodyPr/>
          <a:lstStyle/>
          <a:p>
            <a:r>
              <a:rPr lang="en-US"/>
              <a:t>Outline &amp; Summary</a:t>
            </a:r>
            <a:endParaRPr lang="en-US" dirty="0"/>
          </a:p>
        </p:txBody>
      </p:sp>
      <p:sp>
        <p:nvSpPr>
          <p:cNvPr id="4" name="Content Placeholder 2"/>
          <p:cNvSpPr txBox="1">
            <a:spLocks/>
          </p:cNvSpPr>
          <p:nvPr/>
        </p:nvSpPr>
        <p:spPr>
          <a:xfrm>
            <a:off x="108695" y="993241"/>
            <a:ext cx="5029480" cy="41502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2400" dirty="0">
                <a:latin typeface="Times New Roman"/>
                <a:cs typeface="Times New Roman"/>
              </a:rPr>
              <a:t>What is community detection and why is it useful?</a:t>
            </a:r>
          </a:p>
          <a:p>
            <a:pPr>
              <a:buFont typeface="+mj-lt"/>
              <a:buAutoNum type="arabicPeriod"/>
            </a:pPr>
            <a:r>
              <a:rPr lang="en-US" sz="2400" dirty="0">
                <a:latin typeface="Times New Roman"/>
                <a:cs typeface="Times New Roman"/>
              </a:rPr>
              <a:t>How do you calculate communities?</a:t>
            </a:r>
          </a:p>
          <a:p>
            <a:pPr lvl="1"/>
            <a:r>
              <a:rPr lang="en-US" sz="1800" dirty="0">
                <a:latin typeface="Times New Roman"/>
                <a:cs typeface="Times New Roman"/>
              </a:rPr>
              <a:t>Software links</a:t>
            </a:r>
          </a:p>
          <a:p>
            <a:pPr lvl="1"/>
            <a:r>
              <a:rPr lang="en-US" sz="1800" b="1" dirty="0">
                <a:solidFill>
                  <a:srgbClr val="FF0000"/>
                </a:solidFill>
                <a:latin typeface="Times New Roman"/>
                <a:cs typeface="Times New Roman"/>
              </a:rPr>
              <a:t>Importance of resolution parameters</a:t>
            </a:r>
          </a:p>
          <a:p>
            <a:pPr>
              <a:buFont typeface="+mj-lt"/>
              <a:buAutoNum type="arabicPeriod"/>
            </a:pPr>
            <a:r>
              <a:rPr lang="en-US" sz="2400" dirty="0">
                <a:latin typeface="Times New Roman"/>
                <a:cs typeface="Times New Roman"/>
              </a:rPr>
              <a:t>Multilayer networks</a:t>
            </a:r>
          </a:p>
          <a:p>
            <a:pPr lvl="1"/>
            <a:endParaRPr lang="en-US" sz="2000" b="1" i="1" dirty="0">
              <a:latin typeface="Times New Roman"/>
              <a:cs typeface="Times New Roman"/>
            </a:endParaRPr>
          </a:p>
        </p:txBody>
      </p:sp>
    </p:spTree>
    <p:extLst>
      <p:ext uri="{BB962C8B-B14F-4D97-AF65-F5344CB8AC3E}">
        <p14:creationId xmlns:p14="http://schemas.microsoft.com/office/powerpoint/2010/main" val="1353599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6714" y="637204"/>
            <a:ext cx="2036630" cy="2982080"/>
          </a:xfrm>
          <a:prstGeom prst="rect">
            <a:avLst/>
          </a:prstGeom>
        </p:spPr>
      </p:pic>
      <p:sp>
        <p:nvSpPr>
          <p:cNvPr id="2" name="Title 1"/>
          <p:cNvSpPr>
            <a:spLocks noGrp="1"/>
          </p:cNvSpPr>
          <p:nvPr>
            <p:ph type="title"/>
          </p:nvPr>
        </p:nvSpPr>
        <p:spPr/>
        <p:txBody>
          <a:bodyPr/>
          <a:lstStyle/>
          <a:p>
            <a:r>
              <a:rPr lang="en-US" dirty="0"/>
              <a:t>Software</a:t>
            </a:r>
          </a:p>
        </p:txBody>
      </p:sp>
      <p:pic>
        <p:nvPicPr>
          <p:cNvPr id="3" name="Picture 2"/>
          <p:cNvPicPr>
            <a:picLocks noChangeAspect="1"/>
          </p:cNvPicPr>
          <p:nvPr/>
        </p:nvPicPr>
        <p:blipFill>
          <a:blip r:embed="rId3"/>
          <a:stretch>
            <a:fillRect/>
          </a:stretch>
        </p:blipFill>
        <p:spPr>
          <a:xfrm>
            <a:off x="2488676" y="-77490"/>
            <a:ext cx="6384104" cy="4058860"/>
          </a:xfrm>
          <a:prstGeom prst="rect">
            <a:avLst/>
          </a:prstGeom>
        </p:spPr>
      </p:pic>
      <p:pic>
        <p:nvPicPr>
          <p:cNvPr id="4" name="Picture 3"/>
          <p:cNvPicPr>
            <a:picLocks noChangeAspect="1"/>
          </p:cNvPicPr>
          <p:nvPr/>
        </p:nvPicPr>
        <p:blipFill>
          <a:blip r:embed="rId4"/>
          <a:stretch>
            <a:fillRect/>
          </a:stretch>
        </p:blipFill>
        <p:spPr>
          <a:xfrm>
            <a:off x="4714642" y="3115158"/>
            <a:ext cx="4299333" cy="2025552"/>
          </a:xfrm>
          <a:prstGeom prst="rect">
            <a:avLst/>
          </a:prstGeom>
        </p:spPr>
      </p:pic>
      <p:sp>
        <p:nvSpPr>
          <p:cNvPr id="5" name="TextBox 4"/>
          <p:cNvSpPr txBox="1"/>
          <p:nvPr/>
        </p:nvSpPr>
        <p:spPr>
          <a:xfrm>
            <a:off x="108695" y="3619284"/>
            <a:ext cx="4538719" cy="1477328"/>
          </a:xfrm>
          <a:prstGeom prst="rect">
            <a:avLst/>
          </a:prstGeom>
          <a:noFill/>
        </p:spPr>
        <p:txBody>
          <a:bodyPr wrap="square" rtlCol="0">
            <a:spAutoFit/>
          </a:bodyPr>
          <a:lstStyle/>
          <a:p>
            <a:r>
              <a:rPr lang="en-US" dirty="0"/>
              <a:t>Other great codes to know:</a:t>
            </a:r>
          </a:p>
          <a:p>
            <a:r>
              <a:rPr lang="en-US" dirty="0">
                <a:hlinkClick r:id="rId5"/>
              </a:rPr>
              <a:t>http://www.mapequation.org/</a:t>
            </a:r>
            <a:endParaRPr lang="en-US" dirty="0"/>
          </a:p>
          <a:p>
            <a:r>
              <a:rPr lang="en-US" dirty="0">
                <a:hlinkClick r:id="rId6"/>
              </a:rPr>
              <a:t>https://graph-tool.skewed.de/</a:t>
            </a:r>
            <a:r>
              <a:rPr lang="en-US" dirty="0"/>
              <a:t> </a:t>
            </a:r>
          </a:p>
          <a:p>
            <a:r>
              <a:rPr lang="en-US" dirty="0">
                <a:hlinkClick r:id="rId7"/>
              </a:rPr>
              <a:t>https://github.com/vtraag/louvain-igraph</a:t>
            </a:r>
            <a:r>
              <a:rPr lang="en-US" dirty="0"/>
              <a:t> </a:t>
            </a:r>
          </a:p>
          <a:p>
            <a:r>
              <a:rPr lang="en-US" dirty="0">
                <a:hlinkClick r:id="rId8"/>
              </a:rPr>
              <a:t>http://netwiki.amath.unc.edu/GenLouvain</a:t>
            </a:r>
            <a:r>
              <a:rPr lang="en-US" dirty="0"/>
              <a:t> </a:t>
            </a:r>
          </a:p>
        </p:txBody>
      </p:sp>
    </p:spTree>
    <p:extLst>
      <p:ext uri="{BB962C8B-B14F-4D97-AF65-F5344CB8AC3E}">
        <p14:creationId xmlns:p14="http://schemas.microsoft.com/office/powerpoint/2010/main" val="1987843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0"/>
            <a:ext cx="8962153" cy="857250"/>
          </a:xfrm>
        </p:spPr>
        <p:txBody>
          <a:bodyPr>
            <a:normAutofit/>
          </a:bodyPr>
          <a:lstStyle/>
          <a:p>
            <a:r>
              <a:rPr lang="en-US" dirty="0"/>
              <a:t>Recall the (pesky) resolution parameter?</a:t>
            </a:r>
          </a:p>
        </p:txBody>
      </p:sp>
      <p:pic>
        <p:nvPicPr>
          <p:cNvPr id="1026" name="Picture 2" descr="e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198" y="727329"/>
            <a:ext cx="5541307" cy="43247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srcRect r="19112" b="61851"/>
          <a:stretch/>
        </p:blipFill>
        <p:spPr>
          <a:xfrm>
            <a:off x="108695" y="1211169"/>
            <a:ext cx="3420889" cy="599343"/>
          </a:xfrm>
          <a:prstGeom prst="rect">
            <a:avLst/>
          </a:prstGeom>
        </p:spPr>
      </p:pic>
      <p:sp>
        <p:nvSpPr>
          <p:cNvPr id="4" name="TextBox 3"/>
          <p:cNvSpPr txBox="1"/>
          <p:nvPr/>
        </p:nvSpPr>
        <p:spPr>
          <a:xfrm>
            <a:off x="320564" y="3705069"/>
            <a:ext cx="3209020" cy="954107"/>
          </a:xfrm>
          <a:prstGeom prst="rect">
            <a:avLst/>
          </a:prstGeom>
          <a:noFill/>
        </p:spPr>
        <p:txBody>
          <a:bodyPr wrap="none" rtlCol="0">
            <a:spAutoFit/>
          </a:bodyPr>
          <a:lstStyle/>
          <a:p>
            <a:r>
              <a:rPr lang="en-US" sz="1400" dirty="0" err="1">
                <a:latin typeface="Times New Roman" charset="0"/>
                <a:ea typeface="Times New Roman" charset="0"/>
                <a:cs typeface="Times New Roman" charset="0"/>
              </a:rPr>
              <a:t>Fenn</a:t>
            </a:r>
            <a:r>
              <a:rPr lang="en-US" sz="1400" dirty="0">
                <a:latin typeface="Times New Roman" charset="0"/>
                <a:ea typeface="Times New Roman" charset="0"/>
                <a:cs typeface="Times New Roman" charset="0"/>
              </a:rPr>
              <a:t> </a:t>
            </a:r>
            <a:r>
              <a:rPr lang="en-US" sz="1400" i="1" dirty="0">
                <a:latin typeface="Times New Roman" charset="0"/>
                <a:ea typeface="Times New Roman" charset="0"/>
                <a:cs typeface="Times New Roman" charset="0"/>
              </a:rPr>
              <a:t>et al.</a:t>
            </a:r>
            <a:r>
              <a:rPr lang="en-US" sz="1400" dirty="0">
                <a:latin typeface="Times New Roman" charset="0"/>
                <a:ea typeface="Times New Roman" charset="0"/>
                <a:cs typeface="Times New Roman" charset="0"/>
              </a:rPr>
              <a:t>, “Dynamic Communities in </a:t>
            </a:r>
          </a:p>
          <a:p>
            <a:r>
              <a:rPr lang="en-US" sz="1400" dirty="0">
                <a:latin typeface="Times New Roman" charset="0"/>
                <a:ea typeface="Times New Roman" charset="0"/>
                <a:cs typeface="Times New Roman" charset="0"/>
              </a:rPr>
              <a:t>Multichannel Data: An Application to the </a:t>
            </a:r>
          </a:p>
          <a:p>
            <a:r>
              <a:rPr lang="en-US" sz="1400" dirty="0">
                <a:latin typeface="Times New Roman" charset="0"/>
                <a:ea typeface="Times New Roman" charset="0"/>
                <a:cs typeface="Times New Roman" charset="0"/>
              </a:rPr>
              <a:t>Foreign Exchange Market During the </a:t>
            </a:r>
          </a:p>
          <a:p>
            <a:r>
              <a:rPr lang="en-US" sz="1400" dirty="0">
                <a:latin typeface="Times New Roman" charset="0"/>
                <a:ea typeface="Times New Roman" charset="0"/>
                <a:cs typeface="Times New Roman" charset="0"/>
              </a:rPr>
              <a:t>2007-2008 Credit Crisis” (2009)</a:t>
            </a:r>
          </a:p>
        </p:txBody>
      </p:sp>
    </p:spTree>
    <p:extLst>
      <p:ext uri="{BB962C8B-B14F-4D97-AF65-F5344CB8AC3E}">
        <p14:creationId xmlns:p14="http://schemas.microsoft.com/office/powerpoint/2010/main" val="389151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0"/>
            <a:ext cx="8221113" cy="857250"/>
          </a:xfrm>
        </p:spPr>
        <p:txBody>
          <a:bodyPr>
            <a:normAutofit/>
          </a:bodyPr>
          <a:lstStyle/>
          <a:p>
            <a:r>
              <a:rPr lang="en-US" dirty="0"/>
              <a:t>Picking resolution parameters still active research</a:t>
            </a:r>
          </a:p>
        </p:txBody>
      </p:sp>
      <p:pic>
        <p:nvPicPr>
          <p:cNvPr id="4" name="Picture 3"/>
          <p:cNvPicPr>
            <a:picLocks noChangeAspect="1"/>
          </p:cNvPicPr>
          <p:nvPr/>
        </p:nvPicPr>
        <p:blipFill>
          <a:blip r:embed="rId3"/>
          <a:stretch>
            <a:fillRect/>
          </a:stretch>
        </p:blipFill>
        <p:spPr>
          <a:xfrm>
            <a:off x="227663" y="1222940"/>
            <a:ext cx="3915009" cy="2076441"/>
          </a:xfrm>
          <a:prstGeom prst="rect">
            <a:avLst/>
          </a:prstGeom>
        </p:spPr>
      </p:pic>
      <p:pic>
        <p:nvPicPr>
          <p:cNvPr id="3" name="Picture 2">
            <a:extLst>
              <a:ext uri="{FF2B5EF4-FFF2-40B4-BE49-F238E27FC236}">
                <a16:creationId xmlns:a16="http://schemas.microsoft.com/office/drawing/2014/main" id="{E200267F-FE07-3D4B-839B-F61C6CF47395}"/>
              </a:ext>
            </a:extLst>
          </p:cNvPr>
          <p:cNvPicPr>
            <a:picLocks noChangeAspect="1"/>
          </p:cNvPicPr>
          <p:nvPr/>
        </p:nvPicPr>
        <p:blipFill>
          <a:blip r:embed="rId4"/>
          <a:stretch>
            <a:fillRect/>
          </a:stretch>
        </p:blipFill>
        <p:spPr>
          <a:xfrm>
            <a:off x="4345757" y="723320"/>
            <a:ext cx="4798243" cy="2284012"/>
          </a:xfrm>
          <a:prstGeom prst="rect">
            <a:avLst/>
          </a:prstGeom>
        </p:spPr>
      </p:pic>
      <p:pic>
        <p:nvPicPr>
          <p:cNvPr id="5" name="Picture 4">
            <a:extLst>
              <a:ext uri="{FF2B5EF4-FFF2-40B4-BE49-F238E27FC236}">
                <a16:creationId xmlns:a16="http://schemas.microsoft.com/office/drawing/2014/main" id="{06D48A02-B1D5-A641-BA95-694B6031B2E0}"/>
              </a:ext>
            </a:extLst>
          </p:cNvPr>
          <p:cNvPicPr>
            <a:picLocks noChangeAspect="1"/>
          </p:cNvPicPr>
          <p:nvPr/>
        </p:nvPicPr>
        <p:blipFill>
          <a:blip r:embed="rId5"/>
          <a:stretch>
            <a:fillRect/>
          </a:stretch>
        </p:blipFill>
        <p:spPr>
          <a:xfrm>
            <a:off x="4345756" y="3158162"/>
            <a:ext cx="4716741" cy="1782883"/>
          </a:xfrm>
          <a:prstGeom prst="rect">
            <a:avLst/>
          </a:prstGeom>
        </p:spPr>
      </p:pic>
      <p:sp>
        <p:nvSpPr>
          <p:cNvPr id="6" name="TextBox 5">
            <a:extLst>
              <a:ext uri="{FF2B5EF4-FFF2-40B4-BE49-F238E27FC236}">
                <a16:creationId xmlns:a16="http://schemas.microsoft.com/office/drawing/2014/main" id="{9B8543C0-CB23-4345-BB6B-638E59C401DC}"/>
              </a:ext>
            </a:extLst>
          </p:cNvPr>
          <p:cNvSpPr txBox="1"/>
          <p:nvPr/>
        </p:nvSpPr>
        <p:spPr>
          <a:xfrm>
            <a:off x="227663" y="3295739"/>
            <a:ext cx="4002058" cy="369332"/>
          </a:xfrm>
          <a:prstGeom prst="rect">
            <a:avLst/>
          </a:prstGeom>
          <a:noFill/>
        </p:spPr>
        <p:txBody>
          <a:bodyPr wrap="none" rtlCol="0">
            <a:spAutoFit/>
          </a:bodyPr>
          <a:lstStyle/>
          <a:p>
            <a:r>
              <a:rPr lang="en-US" dirty="0">
                <a:hlinkClick r:id="rId6"/>
              </a:rPr>
              <a:t>https://github.com/wweir827/CHAMP</a:t>
            </a:r>
            <a:r>
              <a:rPr lang="en-US" dirty="0"/>
              <a:t> </a:t>
            </a:r>
          </a:p>
        </p:txBody>
      </p:sp>
    </p:spTree>
    <p:extLst>
      <p:ext uri="{BB962C8B-B14F-4D97-AF65-F5344CB8AC3E}">
        <p14:creationId xmlns:p14="http://schemas.microsoft.com/office/powerpoint/2010/main" val="944222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14" y="-84843"/>
            <a:ext cx="8252880" cy="857250"/>
          </a:xfrm>
        </p:spPr>
        <p:txBody>
          <a:bodyPr>
            <a:normAutofit/>
          </a:bodyPr>
          <a:lstStyle/>
          <a:p>
            <a:r>
              <a:rPr lang="en-US" dirty="0"/>
              <a:t>“Division I-A” College Football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 y="631598"/>
            <a:ext cx="4826396" cy="4502477"/>
          </a:xfrm>
          <a:prstGeom prst="rect">
            <a:avLst/>
          </a:prstGeom>
        </p:spPr>
      </p:pic>
      <p:pic>
        <p:nvPicPr>
          <p:cNvPr id="6" name="Picture 5"/>
          <p:cNvPicPr>
            <a:picLocks noChangeAspect="1"/>
          </p:cNvPicPr>
          <p:nvPr/>
        </p:nvPicPr>
        <p:blipFill rotWithShape="1">
          <a:blip r:embed="rId3"/>
          <a:srcRect r="54540"/>
          <a:stretch/>
        </p:blipFill>
        <p:spPr>
          <a:xfrm>
            <a:off x="4831626" y="707127"/>
            <a:ext cx="4312374" cy="4298825"/>
          </a:xfrm>
          <a:prstGeom prst="rect">
            <a:avLst/>
          </a:prstGeom>
        </p:spPr>
      </p:pic>
      <p:sp>
        <p:nvSpPr>
          <p:cNvPr id="3" name="Rectangle 2"/>
          <p:cNvSpPr/>
          <p:nvPr/>
        </p:nvSpPr>
        <p:spPr>
          <a:xfrm>
            <a:off x="1252728" y="667512"/>
            <a:ext cx="2569464" cy="1414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3544" y="3791310"/>
            <a:ext cx="2326278" cy="646331"/>
          </a:xfrm>
          <a:prstGeom prst="rect">
            <a:avLst/>
          </a:prstGeom>
          <a:noFill/>
        </p:spPr>
        <p:txBody>
          <a:bodyPr wrap="none" rtlCol="0">
            <a:spAutoFit/>
          </a:bodyPr>
          <a:lstStyle/>
          <a:p>
            <a:r>
              <a:rPr lang="en-US" dirty="0"/>
              <a:t>50,000 Louvain calls</a:t>
            </a:r>
          </a:p>
          <a:p>
            <a:r>
              <a:rPr lang="en-US" dirty="0"/>
              <a:t>384 unique partitions</a:t>
            </a:r>
          </a:p>
        </p:txBody>
      </p:sp>
    </p:spTree>
    <p:extLst>
      <p:ext uri="{BB962C8B-B14F-4D97-AF65-F5344CB8AC3E}">
        <p14:creationId xmlns:p14="http://schemas.microsoft.com/office/powerpoint/2010/main" val="1133432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14" y="-84843"/>
            <a:ext cx="8252880" cy="857250"/>
          </a:xfrm>
        </p:spPr>
        <p:txBody>
          <a:bodyPr>
            <a:normAutofit/>
          </a:bodyPr>
          <a:lstStyle/>
          <a:p>
            <a:r>
              <a:rPr lang="en-US" dirty="0"/>
              <a:t>But Q</a:t>
            </a:r>
            <a:r>
              <a:rPr lang="en-US" baseline="-25000" dirty="0">
                <a:latin typeface="Symbol" charset="2"/>
                <a:ea typeface="Symbol" charset="2"/>
                <a:cs typeface="Symbol" charset="2"/>
              </a:rPr>
              <a:t>s</a:t>
            </a:r>
            <a:r>
              <a:rPr lang="en-US" dirty="0"/>
              <a:t>(</a:t>
            </a:r>
            <a:r>
              <a:rPr lang="en-US" dirty="0">
                <a:latin typeface="Symbol" charset="2"/>
                <a:ea typeface="Symbol" charset="2"/>
                <a:cs typeface="Symbol" charset="2"/>
              </a:rPr>
              <a:t>g</a:t>
            </a:r>
            <a:r>
              <a:rPr lang="en-US" dirty="0"/>
              <a:t>) isn’t a point; it’s a line for partition </a:t>
            </a:r>
            <a:r>
              <a:rPr lang="en-US" dirty="0">
                <a:latin typeface="Symbol" charset="2"/>
                <a:ea typeface="Symbol" charset="2"/>
                <a:cs typeface="Symbol" charset="2"/>
              </a:rPr>
              <a:t>s</a:t>
            </a:r>
            <a:endParaRPr lang="en-US" dirty="0"/>
          </a:p>
        </p:txBody>
      </p:sp>
      <p:pic>
        <p:nvPicPr>
          <p:cNvPr id="3" name="Picture 2"/>
          <p:cNvPicPr>
            <a:picLocks noChangeAspect="1"/>
          </p:cNvPicPr>
          <p:nvPr/>
        </p:nvPicPr>
        <p:blipFill rotWithShape="1">
          <a:blip r:embed="rId2"/>
          <a:srcRect r="48248"/>
          <a:stretch/>
        </p:blipFill>
        <p:spPr>
          <a:xfrm>
            <a:off x="0" y="609697"/>
            <a:ext cx="4732256" cy="4533363"/>
          </a:xfrm>
          <a:prstGeom prst="rect">
            <a:avLst/>
          </a:prstGeom>
        </p:spPr>
      </p:pic>
      <p:pic>
        <p:nvPicPr>
          <p:cNvPr id="4" name="Picture 3"/>
          <p:cNvPicPr>
            <a:picLocks noChangeAspect="1"/>
          </p:cNvPicPr>
          <p:nvPr/>
        </p:nvPicPr>
        <p:blipFill>
          <a:blip r:embed="rId3"/>
          <a:stretch>
            <a:fillRect/>
          </a:stretch>
        </p:blipFill>
        <p:spPr>
          <a:xfrm>
            <a:off x="4841053" y="1558641"/>
            <a:ext cx="4229159" cy="15710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0" y="631598"/>
            <a:ext cx="4826396" cy="4502477"/>
          </a:xfrm>
          <a:prstGeom prst="rect">
            <a:avLst/>
          </a:prstGeom>
        </p:spPr>
      </p:pic>
      <p:sp>
        <p:nvSpPr>
          <p:cNvPr id="6" name="Rectangle 5"/>
          <p:cNvSpPr/>
          <p:nvPr/>
        </p:nvSpPr>
        <p:spPr>
          <a:xfrm>
            <a:off x="1252728" y="667512"/>
            <a:ext cx="2569464" cy="1414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23544" y="3791310"/>
            <a:ext cx="2326278" cy="646331"/>
          </a:xfrm>
          <a:prstGeom prst="rect">
            <a:avLst/>
          </a:prstGeom>
          <a:noFill/>
        </p:spPr>
        <p:txBody>
          <a:bodyPr wrap="none" rtlCol="0">
            <a:spAutoFit/>
          </a:bodyPr>
          <a:lstStyle/>
          <a:p>
            <a:r>
              <a:rPr lang="en-US" dirty="0"/>
              <a:t>50,000 Louvain calls</a:t>
            </a:r>
          </a:p>
          <a:p>
            <a:r>
              <a:rPr lang="en-US" dirty="0"/>
              <a:t>384 unique partitions</a:t>
            </a:r>
          </a:p>
        </p:txBody>
      </p:sp>
    </p:spTree>
    <p:extLst>
      <p:ext uri="{BB962C8B-B14F-4D97-AF65-F5344CB8AC3E}">
        <p14:creationId xmlns:p14="http://schemas.microsoft.com/office/powerpoint/2010/main" val="2282349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14" y="-84843"/>
            <a:ext cx="8837540" cy="857250"/>
          </a:xfrm>
        </p:spPr>
        <p:txBody>
          <a:bodyPr>
            <a:normAutofit/>
          </a:bodyPr>
          <a:lstStyle/>
          <a:p>
            <a:r>
              <a:rPr lang="en-US" dirty="0"/>
              <a:t>But Q</a:t>
            </a:r>
            <a:r>
              <a:rPr lang="en-US" baseline="-25000" dirty="0">
                <a:latin typeface="Symbol" charset="2"/>
                <a:ea typeface="Symbol" charset="2"/>
                <a:cs typeface="Symbol" charset="2"/>
              </a:rPr>
              <a:t>s</a:t>
            </a:r>
            <a:r>
              <a:rPr lang="en-US" dirty="0"/>
              <a:t>(</a:t>
            </a:r>
            <a:r>
              <a:rPr lang="en-US" dirty="0">
                <a:latin typeface="Symbol" charset="2"/>
                <a:ea typeface="Symbol" charset="2"/>
                <a:cs typeface="Symbol" charset="2"/>
              </a:rPr>
              <a:t>g</a:t>
            </a:r>
            <a:r>
              <a:rPr lang="en-US" dirty="0"/>
              <a:t>) isn’t a point; it’s a line for partition </a:t>
            </a:r>
            <a:r>
              <a:rPr lang="en-US" dirty="0">
                <a:latin typeface="Symbol" charset="2"/>
                <a:ea typeface="Symbol" charset="2"/>
                <a:cs typeface="Symbol" charset="2"/>
              </a:rPr>
              <a:t>s</a:t>
            </a:r>
          </a:p>
        </p:txBody>
      </p:sp>
      <p:pic>
        <p:nvPicPr>
          <p:cNvPr id="3" name="Picture 2"/>
          <p:cNvPicPr>
            <a:picLocks noChangeAspect="1"/>
          </p:cNvPicPr>
          <p:nvPr/>
        </p:nvPicPr>
        <p:blipFill>
          <a:blip r:embed="rId2"/>
          <a:stretch>
            <a:fillRect/>
          </a:stretch>
        </p:blipFill>
        <p:spPr>
          <a:xfrm>
            <a:off x="0" y="609697"/>
            <a:ext cx="9144000" cy="4533363"/>
          </a:xfrm>
          <a:prstGeom prst="rect">
            <a:avLst/>
          </a:prstGeom>
        </p:spPr>
      </p:pic>
      <p:pic>
        <p:nvPicPr>
          <p:cNvPr id="4" name="Picture 3"/>
          <p:cNvPicPr>
            <a:picLocks noChangeAspect="1"/>
          </p:cNvPicPr>
          <p:nvPr/>
        </p:nvPicPr>
        <p:blipFill>
          <a:blip r:embed="rId3"/>
          <a:stretch>
            <a:fillRect/>
          </a:stretch>
        </p:blipFill>
        <p:spPr>
          <a:xfrm>
            <a:off x="5959289" y="1558642"/>
            <a:ext cx="2958665" cy="1099092"/>
          </a:xfrm>
          <a:prstGeom prst="rect">
            <a:avLst/>
          </a:prstGeom>
        </p:spPr>
      </p:pic>
      <p:sp>
        <p:nvSpPr>
          <p:cNvPr id="5" name="TextBox 4"/>
          <p:cNvSpPr txBox="1"/>
          <p:nvPr/>
        </p:nvSpPr>
        <p:spPr>
          <a:xfrm>
            <a:off x="923544" y="3791310"/>
            <a:ext cx="2595582" cy="923330"/>
          </a:xfrm>
          <a:prstGeom prst="rect">
            <a:avLst/>
          </a:prstGeom>
          <a:noFill/>
        </p:spPr>
        <p:txBody>
          <a:bodyPr wrap="none" rtlCol="0">
            <a:spAutoFit/>
          </a:bodyPr>
          <a:lstStyle/>
          <a:p>
            <a:r>
              <a:rPr lang="en-US" dirty="0"/>
              <a:t>50,000 Louvain calls</a:t>
            </a:r>
          </a:p>
          <a:p>
            <a:r>
              <a:rPr lang="en-US" dirty="0"/>
              <a:t>384 unique partitions</a:t>
            </a:r>
          </a:p>
          <a:p>
            <a:r>
              <a:rPr lang="en-US" dirty="0"/>
              <a:t>19 admissible partitions</a:t>
            </a:r>
          </a:p>
        </p:txBody>
      </p:sp>
    </p:spTree>
    <p:extLst>
      <p:ext uri="{BB962C8B-B14F-4D97-AF65-F5344CB8AC3E}">
        <p14:creationId xmlns:p14="http://schemas.microsoft.com/office/powerpoint/2010/main" val="1128594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srcRect l="4090" t="46195"/>
          <a:stretch>
            <a:fillRect/>
          </a:stretch>
        </p:blipFill>
        <p:spPr bwMode="auto">
          <a:xfrm>
            <a:off x="823912" y="2026906"/>
            <a:ext cx="7481888" cy="2895600"/>
          </a:xfrm>
          <a:prstGeom prst="rect">
            <a:avLst/>
          </a:prstGeom>
          <a:noFill/>
          <a:ln w="9525">
            <a:noFill/>
            <a:miter lim="800000"/>
            <a:headEnd/>
            <a:tailEnd/>
          </a:ln>
          <a:effectLst/>
        </p:spPr>
      </p:pic>
      <p:sp>
        <p:nvSpPr>
          <p:cNvPr id="3" name="Content Placeholder 2"/>
          <p:cNvSpPr>
            <a:spLocks noGrp="1"/>
          </p:cNvSpPr>
          <p:nvPr>
            <p:ph idx="1"/>
          </p:nvPr>
        </p:nvSpPr>
        <p:spPr>
          <a:xfrm>
            <a:off x="457200" y="800101"/>
            <a:ext cx="8229600" cy="1435625"/>
          </a:xfrm>
        </p:spPr>
        <p:txBody>
          <a:bodyPr>
            <a:normAutofit fontScale="62500" lnSpcReduction="20000"/>
          </a:bodyPr>
          <a:lstStyle/>
          <a:p>
            <a:r>
              <a:rPr lang="en-US" dirty="0"/>
              <a:t>Jim Moody (paraphrased): </a:t>
            </a:r>
            <a:br>
              <a:rPr lang="en-US" dirty="0"/>
            </a:br>
            <a:r>
              <a:rPr lang="en-US" dirty="0"/>
              <a:t>			“I’ve been accused of turning everything into a network.”</a:t>
            </a:r>
          </a:p>
          <a:p>
            <a:r>
              <a:rPr lang="en-US" dirty="0"/>
              <a:t>PJM (in response):</a:t>
            </a:r>
            <a:br>
              <a:rPr lang="en-US" dirty="0"/>
            </a:br>
            <a:r>
              <a:rPr lang="en-US" dirty="0"/>
              <a:t>   “I’m accused of turning everything into a network </a:t>
            </a:r>
            <a:r>
              <a:rPr lang="en-US" b="1" dirty="0"/>
              <a:t>and</a:t>
            </a:r>
            <a:r>
              <a:rPr lang="en-US" dirty="0"/>
              <a:t> a graph partitioning problem.”</a:t>
            </a:r>
          </a:p>
          <a:p>
            <a:r>
              <a:rPr lang="en-US" i="1" dirty="0">
                <a:solidFill>
                  <a:srgbClr val="00B050"/>
                </a:solidFill>
              </a:rPr>
              <a:t>“Structure </a:t>
            </a:r>
            <a:r>
              <a:rPr lang="en-US" i="1" dirty="0">
                <a:solidFill>
                  <a:srgbClr val="00B050"/>
                </a:solidFill>
                <a:sym typeface="Wingdings" pitchFamily="2" charset="2"/>
              </a:rPr>
              <a:t> Function”</a:t>
            </a:r>
            <a:endParaRPr lang="en-US" i="1" dirty="0">
              <a:solidFill>
                <a:srgbClr val="FF0000"/>
              </a:solidFill>
            </a:endParaRPr>
          </a:p>
        </p:txBody>
      </p:sp>
      <p:sp>
        <p:nvSpPr>
          <p:cNvPr id="2" name="Title 1"/>
          <p:cNvSpPr>
            <a:spLocks noGrp="1"/>
          </p:cNvSpPr>
          <p:nvPr>
            <p:ph type="title"/>
          </p:nvPr>
        </p:nvSpPr>
        <p:spPr>
          <a:xfrm>
            <a:off x="457200" y="-57150"/>
            <a:ext cx="8229600" cy="857250"/>
          </a:xfrm>
        </p:spPr>
        <p:txBody>
          <a:bodyPr/>
          <a:lstStyle/>
          <a:p>
            <a:r>
              <a:rPr lang="en-US" dirty="0">
                <a:solidFill>
                  <a:schemeClr val="tx2"/>
                </a:solidFill>
              </a:rPr>
              <a:t>Philosophical Disclaimer</a:t>
            </a:r>
          </a:p>
        </p:txBody>
      </p:sp>
      <p:sp>
        <p:nvSpPr>
          <p:cNvPr id="7" name="TextBox 6"/>
          <p:cNvSpPr txBox="1"/>
          <p:nvPr/>
        </p:nvSpPr>
        <p:spPr>
          <a:xfrm>
            <a:off x="1600200" y="4670640"/>
            <a:ext cx="5943600" cy="369332"/>
          </a:xfrm>
          <a:prstGeom prst="rect">
            <a:avLst/>
          </a:prstGeom>
          <a:noFill/>
        </p:spPr>
        <p:txBody>
          <a:bodyPr wrap="square" rtlCol="0">
            <a:spAutoFit/>
          </a:bodyPr>
          <a:lstStyle/>
          <a:p>
            <a:pPr algn="ctr"/>
            <a:r>
              <a:rPr lang="en-US" dirty="0">
                <a:latin typeface="Times New Roman"/>
                <a:cs typeface="Times New Roman"/>
              </a:rPr>
              <a:t>Images by Aaron </a:t>
            </a:r>
            <a:r>
              <a:rPr lang="en-US" dirty="0" err="1">
                <a:latin typeface="Times New Roman"/>
                <a:cs typeface="Times New Roman"/>
              </a:rPr>
              <a:t>Clauset</a:t>
            </a:r>
            <a:endParaRPr lang="en-US" dirty="0">
              <a:latin typeface="Times New Roman"/>
              <a:cs typeface="Times New Roman"/>
            </a:endParaRPr>
          </a:p>
        </p:txBody>
      </p:sp>
    </p:spTree>
    <p:extLst>
      <p:ext uri="{BB962C8B-B14F-4D97-AF65-F5344CB8AC3E}">
        <p14:creationId xmlns:p14="http://schemas.microsoft.com/office/powerpoint/2010/main" val="293700417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8200"/>
          <a:stretch/>
        </p:blipFill>
        <p:spPr>
          <a:xfrm>
            <a:off x="0" y="609697"/>
            <a:ext cx="4736592" cy="4533363"/>
          </a:xfrm>
          <a:prstGeom prst="rect">
            <a:avLst/>
          </a:prstGeom>
        </p:spPr>
      </p:pic>
      <p:pic>
        <p:nvPicPr>
          <p:cNvPr id="3" name="Picture 2"/>
          <p:cNvPicPr>
            <a:picLocks noChangeAspect="1"/>
          </p:cNvPicPr>
          <p:nvPr/>
        </p:nvPicPr>
        <p:blipFill rotWithShape="1">
          <a:blip r:embed="rId3"/>
          <a:srcRect l="44900"/>
          <a:stretch/>
        </p:blipFill>
        <p:spPr>
          <a:xfrm>
            <a:off x="4736592" y="985970"/>
            <a:ext cx="4407408" cy="3624868"/>
          </a:xfrm>
          <a:prstGeom prst="rect">
            <a:avLst/>
          </a:prstGeom>
        </p:spPr>
      </p:pic>
      <p:sp>
        <p:nvSpPr>
          <p:cNvPr id="4" name="Title 1"/>
          <p:cNvSpPr>
            <a:spLocks noGrp="1"/>
          </p:cNvSpPr>
          <p:nvPr>
            <p:ph type="title"/>
          </p:nvPr>
        </p:nvSpPr>
        <p:spPr>
          <a:xfrm>
            <a:off x="108695" y="0"/>
            <a:ext cx="7651711" cy="857250"/>
          </a:xfrm>
        </p:spPr>
        <p:txBody>
          <a:bodyPr/>
          <a:lstStyle/>
          <a:p>
            <a:r>
              <a:rPr lang="en-US" dirty="0"/>
              <a:t>Pairwise compare admissible partitions</a:t>
            </a:r>
          </a:p>
        </p:txBody>
      </p:sp>
      <p:sp>
        <p:nvSpPr>
          <p:cNvPr id="6" name="TextBox 5"/>
          <p:cNvSpPr txBox="1"/>
          <p:nvPr/>
        </p:nvSpPr>
        <p:spPr>
          <a:xfrm>
            <a:off x="923544" y="3791310"/>
            <a:ext cx="2595582" cy="923330"/>
          </a:xfrm>
          <a:prstGeom prst="rect">
            <a:avLst/>
          </a:prstGeom>
          <a:noFill/>
        </p:spPr>
        <p:txBody>
          <a:bodyPr wrap="none" rtlCol="0">
            <a:spAutoFit/>
          </a:bodyPr>
          <a:lstStyle/>
          <a:p>
            <a:r>
              <a:rPr lang="en-US" dirty="0"/>
              <a:t>50,000 Louvain calls</a:t>
            </a:r>
          </a:p>
          <a:p>
            <a:r>
              <a:rPr lang="en-US" dirty="0"/>
              <a:t>384 unique partitions</a:t>
            </a:r>
          </a:p>
          <a:p>
            <a:r>
              <a:rPr lang="en-US"/>
              <a:t>19 admissible partitions</a:t>
            </a:r>
            <a:endParaRPr lang="en-US" dirty="0"/>
          </a:p>
        </p:txBody>
      </p:sp>
    </p:spTree>
    <p:extLst>
      <p:ext uri="{BB962C8B-B14F-4D97-AF65-F5344CB8AC3E}">
        <p14:creationId xmlns:p14="http://schemas.microsoft.com/office/powerpoint/2010/main" val="413835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103697"/>
            <a:ext cx="7651711" cy="857250"/>
          </a:xfrm>
        </p:spPr>
        <p:txBody>
          <a:bodyPr/>
          <a:lstStyle/>
          <a:p>
            <a:r>
              <a:rPr lang="en-US" dirty="0"/>
              <a:t>Human Protein </a:t>
            </a:r>
            <a:r>
              <a:rPr lang="en-US" dirty="0" err="1"/>
              <a:t>Reactome</a:t>
            </a:r>
            <a:endParaRPr lang="en-US" dirty="0"/>
          </a:p>
        </p:txBody>
      </p:sp>
      <p:pic>
        <p:nvPicPr>
          <p:cNvPr id="3" name="Picture 2"/>
          <p:cNvPicPr>
            <a:picLocks noChangeAspect="1"/>
          </p:cNvPicPr>
          <p:nvPr/>
        </p:nvPicPr>
        <p:blipFill rotWithShape="1">
          <a:blip r:embed="rId2"/>
          <a:srcRect r="51072"/>
          <a:stretch/>
        </p:blipFill>
        <p:spPr>
          <a:xfrm>
            <a:off x="0" y="519106"/>
            <a:ext cx="4474029" cy="4633193"/>
          </a:xfrm>
          <a:prstGeom prst="rect">
            <a:avLst/>
          </a:prstGeom>
        </p:spPr>
      </p:pic>
      <p:sp>
        <p:nvSpPr>
          <p:cNvPr id="4" name="TextBox 3"/>
          <p:cNvSpPr txBox="1"/>
          <p:nvPr/>
        </p:nvSpPr>
        <p:spPr>
          <a:xfrm>
            <a:off x="923544" y="3791310"/>
            <a:ext cx="1646605" cy="923330"/>
          </a:xfrm>
          <a:prstGeom prst="rect">
            <a:avLst/>
          </a:prstGeom>
          <a:noFill/>
        </p:spPr>
        <p:txBody>
          <a:bodyPr wrap="none" rtlCol="0">
            <a:spAutoFit/>
          </a:bodyPr>
          <a:lstStyle/>
          <a:p>
            <a:r>
              <a:rPr lang="en-US" dirty="0"/>
              <a:t>20,000 calls</a:t>
            </a:r>
          </a:p>
          <a:p>
            <a:r>
              <a:rPr lang="en-US" dirty="0"/>
              <a:t>19,980 unique</a:t>
            </a:r>
          </a:p>
          <a:p>
            <a:r>
              <a:rPr lang="en-US" dirty="0"/>
              <a:t>39 admissible</a:t>
            </a:r>
          </a:p>
        </p:txBody>
      </p:sp>
      <p:pic>
        <p:nvPicPr>
          <p:cNvPr id="5" name="Picture 4">
            <a:extLst>
              <a:ext uri="{FF2B5EF4-FFF2-40B4-BE49-F238E27FC236}">
                <a16:creationId xmlns:a16="http://schemas.microsoft.com/office/drawing/2014/main" id="{CAE69777-D070-B948-8299-51E18F7445F1}"/>
              </a:ext>
            </a:extLst>
          </p:cNvPr>
          <p:cNvPicPr>
            <a:picLocks noChangeAspect="1"/>
          </p:cNvPicPr>
          <p:nvPr/>
        </p:nvPicPr>
        <p:blipFill>
          <a:blip r:embed="rId3"/>
          <a:stretch>
            <a:fillRect/>
          </a:stretch>
        </p:blipFill>
        <p:spPr>
          <a:xfrm>
            <a:off x="4392891" y="556956"/>
            <a:ext cx="4742551" cy="4586546"/>
          </a:xfrm>
          <a:prstGeom prst="rect">
            <a:avLst/>
          </a:prstGeom>
        </p:spPr>
      </p:pic>
    </p:spTree>
    <p:extLst>
      <p:ext uri="{BB962C8B-B14F-4D97-AF65-F5344CB8AC3E}">
        <p14:creationId xmlns:p14="http://schemas.microsoft.com/office/powerpoint/2010/main" val="2443995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103697"/>
            <a:ext cx="7651711" cy="857250"/>
          </a:xfrm>
        </p:spPr>
        <p:txBody>
          <a:bodyPr/>
          <a:lstStyle/>
          <a:p>
            <a:r>
              <a:rPr lang="en-US" dirty="0"/>
              <a:t>Human Protein </a:t>
            </a:r>
            <a:r>
              <a:rPr lang="en-US" dirty="0" err="1"/>
              <a:t>Reactome</a:t>
            </a:r>
            <a:endParaRPr lang="en-US" dirty="0"/>
          </a:p>
        </p:txBody>
      </p:sp>
      <p:pic>
        <p:nvPicPr>
          <p:cNvPr id="3" name="Picture 2"/>
          <p:cNvPicPr>
            <a:picLocks noChangeAspect="1"/>
          </p:cNvPicPr>
          <p:nvPr/>
        </p:nvPicPr>
        <p:blipFill>
          <a:blip r:embed="rId2"/>
          <a:stretch>
            <a:fillRect/>
          </a:stretch>
        </p:blipFill>
        <p:spPr>
          <a:xfrm>
            <a:off x="0" y="519106"/>
            <a:ext cx="9144000" cy="4633193"/>
          </a:xfrm>
          <a:prstGeom prst="rect">
            <a:avLst/>
          </a:prstGeom>
        </p:spPr>
      </p:pic>
      <p:sp>
        <p:nvSpPr>
          <p:cNvPr id="4" name="TextBox 3"/>
          <p:cNvSpPr txBox="1"/>
          <p:nvPr/>
        </p:nvSpPr>
        <p:spPr>
          <a:xfrm>
            <a:off x="923544" y="3791310"/>
            <a:ext cx="1646605" cy="923330"/>
          </a:xfrm>
          <a:prstGeom prst="rect">
            <a:avLst/>
          </a:prstGeom>
          <a:noFill/>
        </p:spPr>
        <p:txBody>
          <a:bodyPr wrap="none" rtlCol="0">
            <a:spAutoFit/>
          </a:bodyPr>
          <a:lstStyle/>
          <a:p>
            <a:r>
              <a:rPr lang="en-US" dirty="0"/>
              <a:t>20,000 calls</a:t>
            </a:r>
          </a:p>
          <a:p>
            <a:r>
              <a:rPr lang="en-US" dirty="0"/>
              <a:t>19,980 unique</a:t>
            </a:r>
          </a:p>
          <a:p>
            <a:r>
              <a:rPr lang="en-US" dirty="0"/>
              <a:t>39 admissible</a:t>
            </a:r>
          </a:p>
        </p:txBody>
      </p:sp>
    </p:spTree>
    <p:extLst>
      <p:ext uri="{BB962C8B-B14F-4D97-AF65-F5344CB8AC3E}">
        <p14:creationId xmlns:p14="http://schemas.microsoft.com/office/powerpoint/2010/main" val="1804780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244" y="885390"/>
            <a:ext cx="6123823" cy="4358847"/>
          </a:xfrm>
          <a:prstGeom prst="rect">
            <a:avLst/>
          </a:prstGeom>
        </p:spPr>
      </p:pic>
      <p:sp>
        <p:nvSpPr>
          <p:cNvPr id="2" name="Title 1"/>
          <p:cNvSpPr>
            <a:spLocks noGrp="1"/>
          </p:cNvSpPr>
          <p:nvPr>
            <p:ph type="title"/>
          </p:nvPr>
        </p:nvSpPr>
        <p:spPr>
          <a:xfrm>
            <a:off x="108695" y="0"/>
            <a:ext cx="8624600" cy="1301858"/>
          </a:xfrm>
        </p:spPr>
        <p:txBody>
          <a:bodyPr>
            <a:normAutofit fontScale="90000"/>
          </a:bodyPr>
          <a:lstStyle/>
          <a:p>
            <a:r>
              <a:rPr lang="en-US" dirty="0"/>
              <a:t>Self loops of weight r as a form of resolution parameter</a:t>
            </a:r>
            <a:br>
              <a:rPr lang="en-US" dirty="0"/>
            </a:br>
            <a:r>
              <a:rPr lang="en-US" sz="1800" dirty="0"/>
              <a:t>Arenas </a:t>
            </a:r>
            <a:r>
              <a:rPr lang="en-US" sz="1800" i="1" dirty="0"/>
              <a:t>et al.</a:t>
            </a:r>
            <a:r>
              <a:rPr lang="en-US" sz="1800" dirty="0"/>
              <a:t>, “Analysis of the structure of complex networks at different resolution levels” (2008)</a:t>
            </a:r>
            <a:br>
              <a:rPr lang="en-US" sz="1800" dirty="0"/>
            </a:br>
            <a:r>
              <a:rPr lang="en-US" sz="1800" dirty="0"/>
              <a:t>(see also Shai </a:t>
            </a:r>
            <a:r>
              <a:rPr lang="en-US" sz="1800" i="1" dirty="0"/>
              <a:t>et al.,</a:t>
            </a:r>
            <a:r>
              <a:rPr lang="en-US" sz="1800" dirty="0"/>
              <a:t> “Case studies in network community detection,” 2017)</a:t>
            </a:r>
            <a:br>
              <a:rPr lang="en-US" sz="1800" dirty="0"/>
            </a:br>
            <a:endParaRPr lang="en-US" sz="1800" dirty="0"/>
          </a:p>
        </p:txBody>
      </p:sp>
      <p:pic>
        <p:nvPicPr>
          <p:cNvPr id="4" name="Picture 3"/>
          <p:cNvPicPr>
            <a:picLocks noChangeAspect="1"/>
          </p:cNvPicPr>
          <p:nvPr/>
        </p:nvPicPr>
        <p:blipFill>
          <a:blip r:embed="rId3"/>
          <a:stretch>
            <a:fillRect/>
          </a:stretch>
        </p:blipFill>
        <p:spPr>
          <a:xfrm>
            <a:off x="4644899" y="2456482"/>
            <a:ext cx="4302007" cy="1641632"/>
          </a:xfrm>
          <a:prstGeom prst="rect">
            <a:avLst/>
          </a:prstGeom>
        </p:spPr>
      </p:pic>
    </p:spTree>
    <p:extLst>
      <p:ext uri="{BB962C8B-B14F-4D97-AF65-F5344CB8AC3E}">
        <p14:creationId xmlns:p14="http://schemas.microsoft.com/office/powerpoint/2010/main" val="2087048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 &amp; Summary</a:t>
            </a:r>
            <a:endParaRPr lang="en-US" dirty="0"/>
          </a:p>
        </p:txBody>
      </p:sp>
      <p:sp>
        <p:nvSpPr>
          <p:cNvPr id="4" name="Content Placeholder 2"/>
          <p:cNvSpPr txBox="1">
            <a:spLocks/>
          </p:cNvSpPr>
          <p:nvPr/>
        </p:nvSpPr>
        <p:spPr>
          <a:xfrm>
            <a:off x="108695" y="993241"/>
            <a:ext cx="5029480" cy="41502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2400" dirty="0">
                <a:latin typeface="Times New Roman"/>
                <a:cs typeface="Times New Roman"/>
              </a:rPr>
              <a:t>What is community detection and why is it useful?</a:t>
            </a:r>
          </a:p>
          <a:p>
            <a:pPr>
              <a:buFont typeface="+mj-lt"/>
              <a:buAutoNum type="arabicPeriod"/>
            </a:pPr>
            <a:r>
              <a:rPr lang="en-US" sz="2400" dirty="0">
                <a:latin typeface="Times New Roman"/>
                <a:cs typeface="Times New Roman"/>
              </a:rPr>
              <a:t>How do you calculate communities?</a:t>
            </a:r>
          </a:p>
          <a:p>
            <a:pPr lvl="1"/>
            <a:r>
              <a:rPr lang="en-US" sz="1800" dirty="0">
                <a:latin typeface="Times New Roman"/>
                <a:cs typeface="Times New Roman"/>
              </a:rPr>
              <a:t>Software links</a:t>
            </a:r>
          </a:p>
          <a:p>
            <a:pPr lvl="1"/>
            <a:r>
              <a:rPr lang="en-US" sz="1800" dirty="0">
                <a:latin typeface="Times New Roman"/>
                <a:cs typeface="Times New Roman"/>
              </a:rPr>
              <a:t>Importance of resolution parameters</a:t>
            </a:r>
          </a:p>
          <a:p>
            <a:pPr>
              <a:buFont typeface="+mj-lt"/>
              <a:buAutoNum type="arabicPeriod"/>
            </a:pPr>
            <a:r>
              <a:rPr lang="en-US" sz="2400" dirty="0">
                <a:latin typeface="Times New Roman"/>
                <a:cs typeface="Times New Roman"/>
              </a:rPr>
              <a:t>Multilayer networks</a:t>
            </a:r>
          </a:p>
          <a:p>
            <a:pPr lvl="1"/>
            <a:r>
              <a:rPr lang="en-US" sz="2000" b="1" i="1" dirty="0">
                <a:latin typeface="Times New Roman"/>
                <a:cs typeface="Times New Roman"/>
              </a:rPr>
              <a:t>We are surely out of time… If we had more time, we would talk a lot about the refs in the following slides</a:t>
            </a:r>
          </a:p>
        </p:txBody>
      </p:sp>
      <p:sp>
        <p:nvSpPr>
          <p:cNvPr id="8" name="Content Placeholder 2"/>
          <p:cNvSpPr txBox="1">
            <a:spLocks/>
          </p:cNvSpPr>
          <p:nvPr/>
        </p:nvSpPr>
        <p:spPr>
          <a:xfrm>
            <a:off x="5243035" y="751052"/>
            <a:ext cx="3844879" cy="3738701"/>
          </a:xfrm>
          <a:prstGeom prst="rect">
            <a:avLst/>
          </a:prstGeom>
        </p:spPr>
        <p:txBody>
          <a:bodyPr>
            <a:noAutofit/>
          </a:bodyPr>
          <a:lstStyle>
            <a:lvl1pPr marL="342900" indent="-342900" algn="l" defTabSz="457200" rtl="0" eaLnBrk="0" fontAlgn="base" hangingPunct="0">
              <a:spcBef>
                <a:spcPct val="20000"/>
              </a:spcBef>
              <a:spcAft>
                <a:spcPct val="0"/>
              </a:spcAft>
              <a:buClr>
                <a:schemeClr val="accent1"/>
              </a:buClr>
              <a:buFont typeface="Wingdings" charset="0"/>
              <a:buChar char="§"/>
              <a:defRPr sz="2700" kern="1200">
                <a:solidFill>
                  <a:schemeClr val="tx1"/>
                </a:solidFill>
                <a:latin typeface="Times New Roman"/>
                <a:ea typeface="ＭＳ Ｐゴシック" charset="0"/>
                <a:cs typeface="Times New Roman"/>
              </a:defRPr>
            </a:lvl1pPr>
            <a:lvl2pPr marL="742950" indent="-285750" algn="l" defTabSz="457200" rtl="0" eaLnBrk="0" fontAlgn="base" hangingPunct="0">
              <a:spcBef>
                <a:spcPct val="20000"/>
              </a:spcBef>
              <a:spcAft>
                <a:spcPct val="0"/>
              </a:spcAft>
              <a:buClr>
                <a:schemeClr val="accent1"/>
              </a:buClr>
              <a:buSzPct val="90000"/>
              <a:buFont typeface="Arial" charset="0"/>
              <a:buChar char="•"/>
              <a:defRPr sz="2400" kern="1200">
                <a:solidFill>
                  <a:schemeClr val="tx1"/>
                </a:solidFill>
                <a:latin typeface="Times New Roman"/>
                <a:ea typeface="ＭＳ Ｐゴシック" charset="0"/>
                <a:cs typeface="Times New Roman"/>
              </a:defRPr>
            </a:lvl2pPr>
            <a:lvl3pPr marL="1143000" indent="-228600" algn="l" defTabSz="457200" rtl="0" eaLnBrk="0" fontAlgn="base" hangingPunct="0">
              <a:spcBef>
                <a:spcPct val="20000"/>
              </a:spcBef>
              <a:spcAft>
                <a:spcPct val="0"/>
              </a:spcAft>
              <a:buClr>
                <a:schemeClr val="accent1"/>
              </a:buClr>
              <a:buFont typeface="Wingdings" charset="0"/>
              <a:buChar char="§"/>
              <a:defRPr sz="2000" kern="1200">
                <a:solidFill>
                  <a:schemeClr val="tx1"/>
                </a:solidFill>
                <a:latin typeface="Times New Roman"/>
                <a:ea typeface="ＭＳ Ｐゴシック" charset="0"/>
                <a:cs typeface="Times New Roman"/>
              </a:defRPr>
            </a:lvl3pPr>
            <a:lvl4pPr marL="16002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4pPr>
            <a:lvl5pPr marL="20574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Networks appear in many disciplines</a:t>
            </a:r>
          </a:p>
          <a:p>
            <a:r>
              <a:rPr lang="en-US" sz="1800" dirty="0"/>
              <a:t>Network representations provide a flexible framework for studying general data types, leveraging methods of social network analysis and network science.</a:t>
            </a:r>
          </a:p>
          <a:p>
            <a:r>
              <a:rPr lang="en-US" sz="1800" dirty="0"/>
              <a:t>Community detection is a powerful tool for exploring and understanding network structures, including multilayer networks.</a:t>
            </a:r>
          </a:p>
          <a:p>
            <a:r>
              <a:rPr lang="en-US" sz="1800" dirty="0"/>
              <a:t>Network structures identify essential features for modeling and understanding data in applications.</a:t>
            </a:r>
          </a:p>
          <a:p>
            <a:endParaRPr lang="en-US" sz="1800" dirty="0"/>
          </a:p>
        </p:txBody>
      </p:sp>
    </p:spTree>
    <p:extLst>
      <p:ext uri="{BB962C8B-B14F-4D97-AF65-F5344CB8AC3E}">
        <p14:creationId xmlns:p14="http://schemas.microsoft.com/office/powerpoint/2010/main" val="878899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rot="20146272">
            <a:off x="984216" y="722105"/>
            <a:ext cx="3264953" cy="2630250"/>
          </a:xfrm>
          <a:prstGeom prst="rect">
            <a:avLst/>
          </a:prstGeom>
          <a:noFill/>
          <a:ln w="9525">
            <a:noFill/>
            <a:miter lim="800000"/>
            <a:headEnd/>
            <a:tailEnd/>
          </a:ln>
        </p:spPr>
      </p:pic>
      <p:pic>
        <p:nvPicPr>
          <p:cNvPr id="8" name="Picture 7"/>
          <p:cNvPicPr>
            <a:picLocks noChangeAspect="1"/>
          </p:cNvPicPr>
          <p:nvPr/>
        </p:nvPicPr>
        <p:blipFill>
          <a:blip r:embed="rId3"/>
          <a:stretch>
            <a:fillRect/>
          </a:stretch>
        </p:blipFill>
        <p:spPr>
          <a:xfrm>
            <a:off x="1039099" y="2874036"/>
            <a:ext cx="7211949" cy="2269464"/>
          </a:xfrm>
          <a:prstGeom prst="rect">
            <a:avLst/>
          </a:prstGeom>
        </p:spPr>
      </p:pic>
      <p:sp>
        <p:nvSpPr>
          <p:cNvPr id="11" name="Rectangle 10"/>
          <p:cNvSpPr/>
          <p:nvPr/>
        </p:nvSpPr>
        <p:spPr>
          <a:xfrm>
            <a:off x="1039099" y="2874036"/>
            <a:ext cx="324090" cy="3121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Multilayer Networks</a:t>
            </a:r>
          </a:p>
        </p:txBody>
      </p:sp>
      <p:pic>
        <p:nvPicPr>
          <p:cNvPr id="4" name="Picture 2"/>
          <p:cNvPicPr>
            <a:picLocks noChangeAspect="1" noChangeArrowheads="1"/>
          </p:cNvPicPr>
          <p:nvPr/>
        </p:nvPicPr>
        <p:blipFill>
          <a:blip r:embed="rId4"/>
          <a:srcRect/>
          <a:stretch>
            <a:fillRect/>
          </a:stretch>
        </p:blipFill>
        <p:spPr bwMode="auto">
          <a:xfrm>
            <a:off x="5385545" y="306993"/>
            <a:ext cx="2328859" cy="924031"/>
          </a:xfrm>
          <a:prstGeom prst="rect">
            <a:avLst/>
          </a:prstGeom>
          <a:noFill/>
          <a:ln w="9525">
            <a:noFill/>
            <a:miter lim="800000"/>
            <a:headEnd/>
            <a:tailEnd/>
          </a:ln>
        </p:spPr>
      </p:pic>
      <p:pic>
        <p:nvPicPr>
          <p:cNvPr id="5" name="Picture 3"/>
          <p:cNvPicPr>
            <a:picLocks noChangeAspect="1" noChangeArrowheads="1"/>
          </p:cNvPicPr>
          <p:nvPr/>
        </p:nvPicPr>
        <p:blipFill>
          <a:blip r:embed="rId5"/>
          <a:srcRect/>
          <a:stretch>
            <a:fillRect/>
          </a:stretch>
        </p:blipFill>
        <p:spPr bwMode="auto">
          <a:xfrm>
            <a:off x="5408060" y="1543768"/>
            <a:ext cx="2283784" cy="954081"/>
          </a:xfrm>
          <a:prstGeom prst="rect">
            <a:avLst/>
          </a:prstGeom>
          <a:noFill/>
          <a:ln w="9525">
            <a:noFill/>
            <a:miter lim="800000"/>
            <a:headEnd/>
            <a:tailEnd/>
          </a:ln>
        </p:spPr>
      </p:pic>
      <p:sp>
        <p:nvSpPr>
          <p:cNvPr id="6" name="TextBox 5"/>
          <p:cNvSpPr txBox="1"/>
          <p:nvPr/>
        </p:nvSpPr>
        <p:spPr>
          <a:xfrm>
            <a:off x="7622219" y="262163"/>
            <a:ext cx="461665" cy="1009642"/>
          </a:xfrm>
          <a:prstGeom prst="rect">
            <a:avLst/>
          </a:prstGeom>
          <a:noFill/>
        </p:spPr>
        <p:txBody>
          <a:bodyPr vert="eaVert" wrap="square" rtlCol="0">
            <a:spAutoFit/>
          </a:bodyPr>
          <a:lstStyle/>
          <a:p>
            <a:r>
              <a:rPr lang="en-US" dirty="0"/>
              <a:t>Ordered</a:t>
            </a:r>
          </a:p>
        </p:txBody>
      </p:sp>
      <p:sp>
        <p:nvSpPr>
          <p:cNvPr id="7" name="TextBox 6"/>
          <p:cNvSpPr txBox="1"/>
          <p:nvPr/>
        </p:nvSpPr>
        <p:spPr>
          <a:xfrm>
            <a:off x="7622219" y="1456119"/>
            <a:ext cx="461665" cy="1417917"/>
          </a:xfrm>
          <a:prstGeom prst="rect">
            <a:avLst/>
          </a:prstGeom>
          <a:noFill/>
        </p:spPr>
        <p:txBody>
          <a:bodyPr vert="eaVert" wrap="square" rtlCol="0">
            <a:spAutoFit/>
          </a:bodyPr>
          <a:lstStyle/>
          <a:p>
            <a:r>
              <a:rPr lang="en-US" dirty="0"/>
              <a:t>Categorical</a:t>
            </a:r>
          </a:p>
        </p:txBody>
      </p:sp>
      <p:sp>
        <p:nvSpPr>
          <p:cNvPr id="9" name="TextBox 8"/>
          <p:cNvSpPr txBox="1"/>
          <p:nvPr/>
        </p:nvSpPr>
        <p:spPr>
          <a:xfrm>
            <a:off x="108695" y="703361"/>
            <a:ext cx="9144000" cy="523220"/>
          </a:xfrm>
          <a:prstGeom prst="rect">
            <a:avLst/>
          </a:prstGeom>
          <a:noFill/>
        </p:spPr>
        <p:txBody>
          <a:bodyPr wrap="square" rtlCol="0">
            <a:spAutoFit/>
          </a:bodyPr>
          <a:lstStyle/>
          <a:p>
            <a:r>
              <a:rPr lang="en-US" sz="1400" dirty="0">
                <a:latin typeface="Times New Roman"/>
                <a:cs typeface="Times New Roman"/>
              </a:rPr>
              <a:t>Mucha </a:t>
            </a:r>
            <a:r>
              <a:rPr lang="en-US" sz="1400" i="1" dirty="0">
                <a:latin typeface="Times New Roman"/>
                <a:cs typeface="Times New Roman"/>
              </a:rPr>
              <a:t>et al.</a:t>
            </a:r>
            <a:r>
              <a:rPr lang="en-US" sz="1400" dirty="0">
                <a:latin typeface="Times New Roman"/>
                <a:cs typeface="Times New Roman"/>
              </a:rPr>
              <a:t>, “Community structure in time-dependent, </a:t>
            </a:r>
            <a:br>
              <a:rPr lang="en-US" sz="1400" dirty="0">
                <a:latin typeface="Times New Roman"/>
                <a:cs typeface="Times New Roman"/>
              </a:rPr>
            </a:br>
            <a:r>
              <a:rPr lang="en-US" sz="1400" dirty="0" err="1">
                <a:latin typeface="Times New Roman"/>
                <a:cs typeface="Times New Roman"/>
              </a:rPr>
              <a:t>multiscale</a:t>
            </a:r>
            <a:r>
              <a:rPr lang="en-US" sz="1400" dirty="0">
                <a:latin typeface="Times New Roman"/>
                <a:cs typeface="Times New Roman"/>
              </a:rPr>
              <a:t>, and multiplex networks” (2010)</a:t>
            </a:r>
          </a:p>
        </p:txBody>
      </p:sp>
      <p:sp>
        <p:nvSpPr>
          <p:cNvPr id="10" name="TextBox 9"/>
          <p:cNvSpPr txBox="1"/>
          <p:nvPr/>
        </p:nvSpPr>
        <p:spPr>
          <a:xfrm>
            <a:off x="157290" y="2924578"/>
            <a:ext cx="3530312" cy="523220"/>
          </a:xfrm>
          <a:prstGeom prst="rect">
            <a:avLst/>
          </a:prstGeom>
          <a:noFill/>
        </p:spPr>
        <p:txBody>
          <a:bodyPr wrap="square" rtlCol="0">
            <a:spAutoFit/>
          </a:bodyPr>
          <a:lstStyle/>
          <a:p>
            <a:r>
              <a:rPr lang="en-US" sz="1400" dirty="0" err="1">
                <a:latin typeface="Times New Roman"/>
                <a:cs typeface="Times New Roman"/>
              </a:rPr>
              <a:t>Kivelä</a:t>
            </a:r>
            <a:r>
              <a:rPr lang="en-US" sz="1400" dirty="0">
                <a:latin typeface="Times New Roman"/>
                <a:cs typeface="Times New Roman"/>
              </a:rPr>
              <a:t> </a:t>
            </a:r>
            <a:r>
              <a:rPr lang="en-US" sz="1400" i="1" dirty="0">
                <a:latin typeface="Times New Roman"/>
                <a:cs typeface="Times New Roman"/>
              </a:rPr>
              <a:t>et al.</a:t>
            </a:r>
            <a:r>
              <a:rPr lang="en-US" sz="1400" dirty="0">
                <a:latin typeface="Times New Roman"/>
                <a:cs typeface="Times New Roman"/>
              </a:rPr>
              <a:t>, “Multilayer Networks” (2014)</a:t>
            </a:r>
          </a:p>
          <a:p>
            <a:endParaRPr lang="en-US" sz="1400" dirty="0">
              <a:latin typeface="Times New Roman"/>
              <a:cs typeface="Times New Roman"/>
            </a:endParaRPr>
          </a:p>
        </p:txBody>
      </p:sp>
    </p:spTree>
    <p:extLst>
      <p:ext uri="{BB962C8B-B14F-4D97-AF65-F5344CB8AC3E}">
        <p14:creationId xmlns:p14="http://schemas.microsoft.com/office/powerpoint/2010/main" val="1859767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Multilayer Modularity</a:t>
            </a:r>
          </a:p>
        </p:txBody>
      </p:sp>
      <p:sp>
        <p:nvSpPr>
          <p:cNvPr id="3" name="TextBox 2"/>
          <p:cNvSpPr txBox="1"/>
          <p:nvPr/>
        </p:nvSpPr>
        <p:spPr>
          <a:xfrm>
            <a:off x="108695" y="703361"/>
            <a:ext cx="9144000" cy="1169551"/>
          </a:xfrm>
          <a:prstGeom prst="rect">
            <a:avLst/>
          </a:prstGeom>
          <a:noFill/>
        </p:spPr>
        <p:txBody>
          <a:bodyPr wrap="square" rtlCol="0">
            <a:spAutoFit/>
          </a:bodyPr>
          <a:lstStyle/>
          <a:p>
            <a:r>
              <a:rPr lang="en-US" sz="1400" dirty="0">
                <a:latin typeface="Times New Roman"/>
                <a:cs typeface="Times New Roman"/>
              </a:rPr>
              <a:t>Mucha </a:t>
            </a:r>
            <a:r>
              <a:rPr lang="en-US" sz="1400" i="1" dirty="0">
                <a:latin typeface="Times New Roman"/>
                <a:cs typeface="Times New Roman"/>
              </a:rPr>
              <a:t>et al.</a:t>
            </a:r>
            <a:r>
              <a:rPr lang="en-US" sz="1400" dirty="0">
                <a:latin typeface="Times New Roman"/>
                <a:cs typeface="Times New Roman"/>
              </a:rPr>
              <a:t>, “Community structure in time-dependent, </a:t>
            </a:r>
            <a:r>
              <a:rPr lang="en-US" sz="1400" dirty="0" err="1">
                <a:latin typeface="Times New Roman"/>
                <a:cs typeface="Times New Roman"/>
              </a:rPr>
              <a:t>multiscale</a:t>
            </a:r>
            <a:r>
              <a:rPr lang="en-US" sz="1400" dirty="0">
                <a:latin typeface="Times New Roman"/>
                <a:cs typeface="Times New Roman"/>
              </a:rPr>
              <a:t>, and multiplex networks” (2010)</a:t>
            </a:r>
          </a:p>
          <a:p>
            <a:r>
              <a:rPr lang="en-US" sz="1400" i="1" dirty="0">
                <a:latin typeface="Times New Roman"/>
                <a:cs typeface="Times New Roman"/>
              </a:rPr>
              <a:t>How to count the expected weights of interlayer arcs given that they are definitional to the data structure?</a:t>
            </a:r>
          </a:p>
          <a:p>
            <a:r>
              <a:rPr lang="en-US" sz="1400" dirty="0">
                <a:latin typeface="Times New Roman"/>
                <a:cs typeface="Times New Roman"/>
              </a:rPr>
              <a:t>Generalized </a:t>
            </a:r>
            <a:r>
              <a:rPr lang="en-US" sz="1400" dirty="0" err="1">
                <a:latin typeface="Times New Roman"/>
                <a:cs typeface="Times New Roman"/>
              </a:rPr>
              <a:t>Lambiotte</a:t>
            </a:r>
            <a:r>
              <a:rPr lang="en-US" sz="1400" dirty="0">
                <a:latin typeface="Times New Roman"/>
                <a:cs typeface="Times New Roman"/>
              </a:rPr>
              <a:t> </a:t>
            </a:r>
            <a:r>
              <a:rPr lang="en-US" sz="1400" i="1" dirty="0">
                <a:latin typeface="Times New Roman"/>
                <a:cs typeface="Times New Roman"/>
              </a:rPr>
              <a:t>et al</a:t>
            </a:r>
            <a:r>
              <a:rPr lang="en-US" sz="1400" dirty="0">
                <a:latin typeface="Times New Roman"/>
                <a:cs typeface="Times New Roman"/>
              </a:rPr>
              <a:t>. (2008) connection between modularity and autocorrelation under </a:t>
            </a:r>
            <a:r>
              <a:rPr lang="en-US" sz="1400" dirty="0" err="1">
                <a:latin typeface="Times New Roman"/>
                <a:cs typeface="Times New Roman"/>
              </a:rPr>
              <a:t>Laplacian</a:t>
            </a:r>
            <a:r>
              <a:rPr lang="en-US" sz="1400" dirty="0">
                <a:latin typeface="Times New Roman"/>
                <a:cs typeface="Times New Roman"/>
              </a:rPr>
              <a:t> dynamics </a:t>
            </a:r>
            <a:br>
              <a:rPr lang="en-US" sz="1400" dirty="0">
                <a:latin typeface="Times New Roman"/>
                <a:cs typeface="Times New Roman"/>
              </a:rPr>
            </a:br>
            <a:r>
              <a:rPr lang="en-US" sz="1400" dirty="0">
                <a:latin typeface="Times New Roman"/>
                <a:cs typeface="Times New Roman"/>
              </a:rPr>
              <a:t>to re-derive null models for bipartite (Barber), directed (</a:t>
            </a:r>
            <a:r>
              <a:rPr lang="en-US" sz="1400" dirty="0" err="1">
                <a:latin typeface="Times New Roman"/>
                <a:cs typeface="Times New Roman"/>
              </a:rPr>
              <a:t>Leicht</a:t>
            </a:r>
            <a:r>
              <a:rPr lang="en-US" sz="1400" dirty="0">
                <a:latin typeface="Times New Roman"/>
                <a:cs typeface="Times New Roman"/>
              </a:rPr>
              <a:t>-Newman), and signed (</a:t>
            </a:r>
            <a:r>
              <a:rPr lang="en-US" sz="1400" dirty="0" err="1">
                <a:latin typeface="Times New Roman"/>
                <a:cs typeface="Times New Roman"/>
              </a:rPr>
              <a:t>Traag</a:t>
            </a:r>
            <a:r>
              <a:rPr lang="en-US" sz="1400" dirty="0">
                <a:latin typeface="Times New Roman"/>
                <a:cs typeface="Times New Roman"/>
              </a:rPr>
              <a:t> et al.) networks, </a:t>
            </a:r>
            <a:br>
              <a:rPr lang="en-US" sz="1400" dirty="0">
                <a:latin typeface="Times New Roman"/>
                <a:cs typeface="Times New Roman"/>
              </a:rPr>
            </a:br>
            <a:r>
              <a:rPr lang="en-US" sz="1400" dirty="0">
                <a:latin typeface="Times New Roman"/>
                <a:cs typeface="Times New Roman"/>
              </a:rPr>
              <a:t>specified in terms of one-step conditional probabilities</a:t>
            </a:r>
          </a:p>
        </p:txBody>
      </p:sp>
      <p:sp>
        <p:nvSpPr>
          <p:cNvPr id="4" name="Left Brace 3"/>
          <p:cNvSpPr/>
          <p:nvPr/>
        </p:nvSpPr>
        <p:spPr>
          <a:xfrm rot="16200000">
            <a:off x="4533900" y="1700218"/>
            <a:ext cx="228600" cy="2590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p:cNvSpPr/>
          <p:nvPr/>
        </p:nvSpPr>
        <p:spPr>
          <a:xfrm rot="16200000">
            <a:off x="6781800" y="2507243"/>
            <a:ext cx="228600" cy="990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3581400" y="3193043"/>
            <a:ext cx="2133600" cy="1200328"/>
          </a:xfrm>
          <a:prstGeom prst="rect">
            <a:avLst/>
          </a:prstGeom>
          <a:noFill/>
          <a:ln w="12700">
            <a:solidFill>
              <a:schemeClr val="tx1"/>
            </a:solidFill>
          </a:ln>
        </p:spPr>
        <p:txBody>
          <a:bodyPr wrap="square" rtlCol="0">
            <a:spAutoFit/>
          </a:bodyPr>
          <a:lstStyle/>
          <a:p>
            <a:pPr algn="ctr"/>
            <a:r>
              <a:rPr lang="en-US" sz="2400" b="1" dirty="0">
                <a:solidFill>
                  <a:srgbClr val="00B050"/>
                </a:solidFill>
              </a:rPr>
              <a:t>intra-layer</a:t>
            </a:r>
          </a:p>
          <a:p>
            <a:pPr algn="ctr"/>
            <a:r>
              <a:rPr lang="en-US" sz="2400" b="1" dirty="0">
                <a:solidFill>
                  <a:srgbClr val="00B050"/>
                </a:solidFill>
              </a:rPr>
              <a:t>adjacency data and null </a:t>
            </a:r>
          </a:p>
        </p:txBody>
      </p:sp>
      <p:sp>
        <p:nvSpPr>
          <p:cNvPr id="7" name="Rectangle 6"/>
          <p:cNvSpPr/>
          <p:nvPr/>
        </p:nvSpPr>
        <p:spPr>
          <a:xfrm>
            <a:off x="5877288" y="3200246"/>
            <a:ext cx="2082622" cy="830997"/>
          </a:xfrm>
          <a:prstGeom prst="rect">
            <a:avLst/>
          </a:prstGeom>
          <a:ln w="12700">
            <a:solidFill>
              <a:schemeClr val="tx1"/>
            </a:solidFill>
          </a:ln>
        </p:spPr>
        <p:txBody>
          <a:bodyPr wrap="none">
            <a:spAutoFit/>
          </a:bodyPr>
          <a:lstStyle/>
          <a:p>
            <a:pPr algn="ctr"/>
            <a:r>
              <a:rPr lang="en-US" sz="2400" b="1" dirty="0">
                <a:solidFill>
                  <a:srgbClr val="00B050"/>
                </a:solidFill>
              </a:rPr>
              <a:t>inter-layer</a:t>
            </a:r>
          </a:p>
          <a:p>
            <a:pPr algn="ctr"/>
            <a:r>
              <a:rPr lang="en-US" sz="2400" b="1" dirty="0">
                <a:solidFill>
                  <a:srgbClr val="00B050"/>
                </a:solidFill>
              </a:rPr>
              <a:t>identity arcs </a:t>
            </a:r>
          </a:p>
        </p:txBody>
      </p:sp>
      <p:pic>
        <p:nvPicPr>
          <p:cNvPr id="8"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29527" y="1973843"/>
            <a:ext cx="8495818" cy="914400"/>
          </a:xfrm>
          <a:prstGeom prst="rect">
            <a:avLst/>
          </a:prstGeom>
          <a:noFill/>
          <a:ln w="9525">
            <a:noFill/>
            <a:miter lim="800000"/>
            <a:headEnd/>
            <a:tailEnd/>
          </a:ln>
        </p:spPr>
      </p:pic>
      <p:sp>
        <p:nvSpPr>
          <p:cNvPr id="9" name="TextBox 8"/>
          <p:cNvSpPr txBox="1"/>
          <p:nvPr/>
        </p:nvSpPr>
        <p:spPr>
          <a:xfrm>
            <a:off x="0" y="4538342"/>
            <a:ext cx="9144000" cy="523220"/>
          </a:xfrm>
          <a:prstGeom prst="rect">
            <a:avLst/>
          </a:prstGeom>
          <a:noFill/>
        </p:spPr>
        <p:txBody>
          <a:bodyPr wrap="square" rtlCol="0">
            <a:spAutoFit/>
          </a:bodyPr>
          <a:lstStyle/>
          <a:p>
            <a:pPr algn="ctr"/>
            <a:r>
              <a:rPr lang="en-US" sz="1400" dirty="0">
                <a:latin typeface="Times New Roman"/>
                <a:cs typeface="Times New Roman"/>
              </a:rPr>
              <a:t>Same formalism works for more general multilayer networks,</a:t>
            </a:r>
            <a:br>
              <a:rPr lang="en-US" sz="1400" dirty="0">
                <a:latin typeface="Times New Roman"/>
                <a:cs typeface="Times New Roman"/>
              </a:rPr>
            </a:br>
            <a:r>
              <a:rPr lang="en-US" sz="1400" dirty="0">
                <a:latin typeface="Times New Roman"/>
                <a:cs typeface="Times New Roman"/>
              </a:rPr>
              <a:t>with sum over inter-layer connections within same community</a:t>
            </a:r>
          </a:p>
        </p:txBody>
      </p:sp>
    </p:spTree>
    <p:extLst>
      <p:ext uri="{BB962C8B-B14F-4D97-AF65-F5344CB8AC3E}">
        <p14:creationId xmlns:p14="http://schemas.microsoft.com/office/powerpoint/2010/main" val="4181267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4902" y="0"/>
            <a:ext cx="6259098" cy="5128568"/>
          </a:xfrm>
          <a:prstGeom prst="rect">
            <a:avLst/>
          </a:prstGeom>
        </p:spPr>
      </p:pic>
      <p:sp>
        <p:nvSpPr>
          <p:cNvPr id="2" name="Rectangle 1">
            <a:extLst>
              <a:ext uri="{FF2B5EF4-FFF2-40B4-BE49-F238E27FC236}">
                <a16:creationId xmlns:a16="http://schemas.microsoft.com/office/drawing/2014/main" id="{6F979445-9668-FF4D-8D49-6AC045A6A19A}"/>
              </a:ext>
            </a:extLst>
          </p:cNvPr>
          <p:cNvSpPr/>
          <p:nvPr/>
        </p:nvSpPr>
        <p:spPr>
          <a:xfrm>
            <a:off x="76198" y="14932"/>
            <a:ext cx="5118100" cy="4524315"/>
          </a:xfrm>
          <a:prstGeom prst="rect">
            <a:avLst/>
          </a:prstGeom>
        </p:spPr>
        <p:txBody>
          <a:bodyPr wrap="square">
            <a:spAutoFit/>
          </a:bodyPr>
          <a:lstStyle/>
          <a:p>
            <a:r>
              <a:rPr lang="en-US" sz="1600" dirty="0">
                <a:latin typeface="Times New Roman"/>
                <a:cs typeface="Times New Roman"/>
              </a:rPr>
              <a:t>U.S. Senators across 2-year Congresses</a:t>
            </a:r>
            <a:br>
              <a:rPr lang="en-US" sz="1600" dirty="0">
                <a:latin typeface="Times New Roman"/>
                <a:cs typeface="Times New Roman"/>
              </a:rPr>
            </a:br>
            <a:r>
              <a:rPr lang="en-US" sz="1600" dirty="0">
                <a:latin typeface="Times New Roman"/>
                <a:cs typeface="Times New Roman"/>
              </a:rPr>
              <a:t>Mucha </a:t>
            </a:r>
            <a:r>
              <a:rPr lang="en-US" sz="1600" i="1" dirty="0">
                <a:latin typeface="Times New Roman"/>
                <a:cs typeface="Times New Roman"/>
              </a:rPr>
              <a:t>et al.</a:t>
            </a:r>
            <a:r>
              <a:rPr lang="en-US" sz="1600" dirty="0">
                <a:latin typeface="Times New Roman"/>
                <a:cs typeface="Times New Roman"/>
              </a:rPr>
              <a:t>, “Community </a:t>
            </a:r>
            <a:br>
              <a:rPr lang="en-US" sz="1600" dirty="0">
                <a:latin typeface="Times New Roman"/>
                <a:cs typeface="Times New Roman"/>
              </a:rPr>
            </a:br>
            <a:r>
              <a:rPr lang="en-US" sz="1600" dirty="0">
                <a:latin typeface="Times New Roman"/>
                <a:cs typeface="Times New Roman"/>
              </a:rPr>
              <a:t>structure in time-dependent, </a:t>
            </a:r>
            <a:br>
              <a:rPr lang="en-US" sz="1600" dirty="0">
                <a:latin typeface="Times New Roman"/>
                <a:cs typeface="Times New Roman"/>
              </a:rPr>
            </a:br>
            <a:r>
              <a:rPr lang="en-US" sz="1600" dirty="0">
                <a:latin typeface="Times New Roman"/>
                <a:cs typeface="Times New Roman"/>
              </a:rPr>
              <a:t>multiscale, and multiplex </a:t>
            </a:r>
            <a:br>
              <a:rPr lang="en-US" sz="1600" dirty="0">
                <a:latin typeface="Times New Roman"/>
                <a:cs typeface="Times New Roman"/>
              </a:rPr>
            </a:br>
            <a:r>
              <a:rPr lang="en-US" sz="1600" dirty="0">
                <a:latin typeface="Times New Roman"/>
                <a:cs typeface="Times New Roman"/>
              </a:rPr>
              <a:t>networks” (2010)</a:t>
            </a:r>
          </a:p>
          <a:p>
            <a:endParaRPr lang="en-US" sz="1600" dirty="0">
              <a:latin typeface="Times New Roman"/>
              <a:cs typeface="Times New Roman"/>
            </a:endParaRPr>
          </a:p>
          <a:p>
            <a:endParaRPr lang="en-US" sz="1600" dirty="0">
              <a:latin typeface="Times New Roman"/>
              <a:cs typeface="Times New Roman"/>
            </a:endParaRPr>
          </a:p>
          <a:p>
            <a:r>
              <a:rPr lang="en-US" sz="1600" dirty="0">
                <a:latin typeface="Times New Roman"/>
                <a:cs typeface="Times New Roman"/>
              </a:rPr>
              <a:t>Each point is a </a:t>
            </a:r>
            <a:br>
              <a:rPr lang="en-US" sz="1600" dirty="0">
                <a:latin typeface="Times New Roman"/>
                <a:cs typeface="Times New Roman"/>
              </a:rPr>
            </a:br>
            <a:r>
              <a:rPr lang="en-US" sz="1600" dirty="0">
                <a:latin typeface="Times New Roman"/>
                <a:cs typeface="Times New Roman"/>
              </a:rPr>
              <a:t>Senator in a Congress</a:t>
            </a:r>
          </a:p>
          <a:p>
            <a:endParaRPr lang="en-US" sz="1600" dirty="0">
              <a:latin typeface="Times New Roman"/>
              <a:cs typeface="Times New Roman"/>
            </a:endParaRPr>
          </a:p>
          <a:p>
            <a:r>
              <a:rPr lang="en-US" sz="1600" dirty="0">
                <a:latin typeface="Times New Roman"/>
                <a:cs typeface="Times New Roman"/>
              </a:rPr>
              <a:t>Colored bars indicate</a:t>
            </a:r>
            <a:br>
              <a:rPr lang="en-US" sz="1600" dirty="0">
                <a:latin typeface="Times New Roman"/>
                <a:cs typeface="Times New Roman"/>
              </a:rPr>
            </a:br>
            <a:r>
              <a:rPr lang="en-US" sz="1600" dirty="0">
                <a:latin typeface="Times New Roman"/>
                <a:cs typeface="Times New Roman"/>
              </a:rPr>
              <a:t>temporal extent of each </a:t>
            </a:r>
            <a:br>
              <a:rPr lang="en-US" sz="1600" dirty="0">
                <a:latin typeface="Times New Roman"/>
                <a:cs typeface="Times New Roman"/>
              </a:rPr>
            </a:br>
            <a:r>
              <a:rPr lang="en-US" sz="1600" dirty="0">
                <a:latin typeface="Times New Roman"/>
                <a:cs typeface="Times New Roman"/>
              </a:rPr>
              <a:t>community, labeled by</a:t>
            </a:r>
          </a:p>
          <a:p>
            <a:r>
              <a:rPr lang="en-US" sz="1600" dirty="0">
                <a:latin typeface="Times New Roman"/>
                <a:cs typeface="Times New Roman"/>
              </a:rPr>
              <a:t>nominal party labels</a:t>
            </a:r>
          </a:p>
          <a:p>
            <a:endParaRPr lang="en-US" sz="1600" dirty="0">
              <a:latin typeface="Times New Roman"/>
              <a:cs typeface="Times New Roman"/>
            </a:endParaRPr>
          </a:p>
          <a:p>
            <a:r>
              <a:rPr lang="en-US" sz="1600" dirty="0">
                <a:latin typeface="Times New Roman"/>
                <a:cs typeface="Times New Roman"/>
              </a:rPr>
              <a:t>Grey bars indicate Congresses</a:t>
            </a:r>
            <a:br>
              <a:rPr lang="en-US" sz="1600" dirty="0">
                <a:latin typeface="Times New Roman"/>
                <a:cs typeface="Times New Roman"/>
              </a:rPr>
            </a:br>
            <a:r>
              <a:rPr lang="en-US" sz="1600" dirty="0">
                <a:latin typeface="Times New Roman"/>
                <a:cs typeface="Times New Roman"/>
              </a:rPr>
              <a:t>including more than two</a:t>
            </a:r>
            <a:br>
              <a:rPr lang="en-US" sz="1600" dirty="0">
                <a:latin typeface="Times New Roman"/>
                <a:cs typeface="Times New Roman"/>
              </a:rPr>
            </a:br>
            <a:r>
              <a:rPr lang="en-US" sz="1600" dirty="0">
                <a:latin typeface="Times New Roman"/>
                <a:cs typeface="Times New Roman"/>
              </a:rPr>
              <a:t>communities</a:t>
            </a:r>
            <a:endParaRPr lang="en-US" sz="1600" dirty="0"/>
          </a:p>
        </p:txBody>
      </p:sp>
    </p:spTree>
    <p:extLst>
      <p:ext uri="{BB962C8B-B14F-4D97-AF65-F5344CB8AC3E}">
        <p14:creationId xmlns:p14="http://schemas.microsoft.com/office/powerpoint/2010/main" val="1574266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205335"/>
            <a:ext cx="7651711" cy="857250"/>
          </a:xfrm>
        </p:spPr>
        <p:txBody>
          <a:bodyPr>
            <a:normAutofit fontScale="90000"/>
          </a:bodyPr>
          <a:lstStyle/>
          <a:p>
            <a:r>
              <a:rPr lang="en-US" dirty="0"/>
              <a:t>Bassett </a:t>
            </a:r>
            <a:r>
              <a:rPr lang="en-US" i="1" dirty="0"/>
              <a:t>et al.</a:t>
            </a:r>
            <a:r>
              <a:rPr lang="en-US" dirty="0"/>
              <a:t> “Dynamic reconfiguration of human brain networks during learning” (2011)</a:t>
            </a:r>
          </a:p>
        </p:txBody>
      </p:sp>
      <p:pic>
        <p:nvPicPr>
          <p:cNvPr id="3" name="Picture 2"/>
          <p:cNvPicPr>
            <a:picLocks noChangeAspect="1"/>
          </p:cNvPicPr>
          <p:nvPr/>
        </p:nvPicPr>
        <p:blipFill>
          <a:blip r:embed="rId2"/>
          <a:stretch>
            <a:fillRect/>
          </a:stretch>
        </p:blipFill>
        <p:spPr>
          <a:xfrm>
            <a:off x="0" y="1372127"/>
            <a:ext cx="2470052" cy="2647541"/>
          </a:xfrm>
          <a:prstGeom prst="rect">
            <a:avLst/>
          </a:prstGeom>
        </p:spPr>
      </p:pic>
      <p:pic>
        <p:nvPicPr>
          <p:cNvPr id="4" name="Picture 3"/>
          <p:cNvPicPr>
            <a:picLocks noChangeAspect="1"/>
          </p:cNvPicPr>
          <p:nvPr/>
        </p:nvPicPr>
        <p:blipFill>
          <a:blip r:embed="rId3"/>
          <a:stretch>
            <a:fillRect/>
          </a:stretch>
        </p:blipFill>
        <p:spPr>
          <a:xfrm>
            <a:off x="2470052" y="1372127"/>
            <a:ext cx="2961837" cy="2647541"/>
          </a:xfrm>
          <a:prstGeom prst="rect">
            <a:avLst/>
          </a:prstGeom>
        </p:spPr>
      </p:pic>
      <p:pic>
        <p:nvPicPr>
          <p:cNvPr id="5" name="Picture 4"/>
          <p:cNvPicPr>
            <a:picLocks noChangeAspect="1" noChangeArrowheads="1"/>
          </p:cNvPicPr>
          <p:nvPr/>
        </p:nvPicPr>
        <p:blipFill>
          <a:blip r:embed="rId4"/>
          <a:srcRect/>
          <a:stretch>
            <a:fillRect/>
          </a:stretch>
        </p:blipFill>
        <p:spPr bwMode="auto">
          <a:xfrm>
            <a:off x="5478266" y="1372127"/>
            <a:ext cx="3665733" cy="2916042"/>
          </a:xfrm>
          <a:prstGeom prst="rect">
            <a:avLst/>
          </a:prstGeom>
          <a:noFill/>
          <a:ln w="9525">
            <a:noFill/>
            <a:miter lim="800000"/>
            <a:headEnd/>
            <a:tailEnd/>
          </a:ln>
        </p:spPr>
      </p:pic>
    </p:spTree>
    <p:extLst>
      <p:ext uri="{BB962C8B-B14F-4D97-AF65-F5344CB8AC3E}">
        <p14:creationId xmlns:p14="http://schemas.microsoft.com/office/powerpoint/2010/main" val="1684878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213547"/>
            <a:ext cx="8893418" cy="857250"/>
          </a:xfrm>
        </p:spPr>
        <p:txBody>
          <a:bodyPr>
            <a:normAutofit fontScale="90000"/>
          </a:bodyPr>
          <a:lstStyle/>
          <a:p>
            <a:r>
              <a:rPr lang="en-US" dirty="0"/>
              <a:t>Cranmer </a:t>
            </a:r>
            <a:r>
              <a:rPr lang="en-US" i="1" dirty="0"/>
              <a:t>et al.</a:t>
            </a:r>
            <a:r>
              <a:rPr lang="en-US" dirty="0"/>
              <a:t>, “Kantian fractionalization predicts the conflict propensity of the international system” (2015)</a:t>
            </a:r>
          </a:p>
        </p:txBody>
      </p:sp>
      <p:pic>
        <p:nvPicPr>
          <p:cNvPr id="3" name="Picture 2"/>
          <p:cNvPicPr>
            <a:picLocks noChangeAspect="1"/>
          </p:cNvPicPr>
          <p:nvPr/>
        </p:nvPicPr>
        <p:blipFill rotWithShape="1">
          <a:blip r:embed="rId2">
            <a:clrChange>
              <a:clrFrom>
                <a:srgbClr val="FFFFFF"/>
              </a:clrFrom>
              <a:clrTo>
                <a:srgbClr val="FFFFFF">
                  <a:alpha val="0"/>
                </a:srgbClr>
              </a:clrTo>
            </a:clrChange>
          </a:blip>
          <a:srcRect t="61933"/>
          <a:stretch/>
        </p:blipFill>
        <p:spPr>
          <a:xfrm>
            <a:off x="3416246" y="1344497"/>
            <a:ext cx="5727754" cy="2776168"/>
          </a:xfrm>
          <a:prstGeom prst="rect">
            <a:avLst/>
          </a:prstGeom>
        </p:spPr>
      </p:pic>
      <p:pic>
        <p:nvPicPr>
          <p:cNvPr id="4" name="Picture 3"/>
          <p:cNvPicPr>
            <a:picLocks noChangeAspect="1"/>
          </p:cNvPicPr>
          <p:nvPr/>
        </p:nvPicPr>
        <p:blipFill>
          <a:blip r:embed="rId3"/>
          <a:stretch>
            <a:fillRect/>
          </a:stretch>
        </p:blipFill>
        <p:spPr>
          <a:xfrm>
            <a:off x="3416246" y="3388354"/>
            <a:ext cx="5727754" cy="1593578"/>
          </a:xfrm>
          <a:prstGeom prst="rect">
            <a:avLst/>
          </a:prstGeom>
        </p:spPr>
      </p:pic>
      <p:sp>
        <p:nvSpPr>
          <p:cNvPr id="5" name="TextBox 4"/>
          <p:cNvSpPr txBox="1"/>
          <p:nvPr/>
        </p:nvSpPr>
        <p:spPr>
          <a:xfrm>
            <a:off x="108695" y="1461142"/>
            <a:ext cx="3307551" cy="2862323"/>
          </a:xfrm>
          <a:prstGeom prst="rect">
            <a:avLst/>
          </a:prstGeom>
          <a:noFill/>
        </p:spPr>
        <p:txBody>
          <a:bodyPr wrap="square" rtlCol="0">
            <a:spAutoFit/>
          </a:bodyPr>
          <a:lstStyle/>
          <a:p>
            <a:pPr marL="285750" indent="-285750">
              <a:buFont typeface="Arial"/>
              <a:buChar char="•"/>
            </a:pPr>
            <a:r>
              <a:rPr lang="en-US" dirty="0">
                <a:latin typeface="Times New Roman"/>
                <a:cs typeface="Times New Roman"/>
              </a:rPr>
              <a:t>Identified communities of nation states in multiplex international relations of trade, IGOs, democracies</a:t>
            </a:r>
          </a:p>
          <a:p>
            <a:pPr marL="285750" indent="-285750">
              <a:buFont typeface="Arial"/>
              <a:buChar char="•"/>
            </a:pPr>
            <a:endParaRPr lang="en-US" dirty="0">
              <a:latin typeface="Times New Roman"/>
              <a:cs typeface="Times New Roman"/>
            </a:endParaRPr>
          </a:p>
          <a:p>
            <a:pPr marL="285750" indent="-285750">
              <a:buFont typeface="Arial"/>
              <a:buChar char="•"/>
            </a:pPr>
            <a:r>
              <a:rPr lang="en-US" dirty="0">
                <a:latin typeface="Times New Roman"/>
                <a:cs typeface="Times New Roman"/>
              </a:rPr>
              <a:t>Granger causal relationship to total system-level conflict</a:t>
            </a:r>
          </a:p>
          <a:p>
            <a:pPr marL="285750" indent="-285750">
              <a:buFont typeface="Arial"/>
              <a:buChar char="•"/>
            </a:pPr>
            <a:endParaRPr lang="en-US" dirty="0">
              <a:latin typeface="Times New Roman"/>
              <a:cs typeface="Times New Roman"/>
            </a:endParaRPr>
          </a:p>
          <a:p>
            <a:pPr marL="285750" indent="-285750">
              <a:buFont typeface="Arial"/>
              <a:buChar char="•"/>
            </a:pPr>
            <a:r>
              <a:rPr lang="en-US" dirty="0">
                <a:latin typeface="Times New Roman"/>
                <a:cs typeface="Times New Roman"/>
              </a:rPr>
              <a:t>Negligible contribution from joint democracy layer</a:t>
            </a:r>
          </a:p>
        </p:txBody>
      </p:sp>
    </p:spTree>
    <p:extLst>
      <p:ext uri="{BB962C8B-B14F-4D97-AF65-F5344CB8AC3E}">
        <p14:creationId xmlns:p14="http://schemas.microsoft.com/office/powerpoint/2010/main" val="1035235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Karate Club Example</a:t>
            </a:r>
          </a:p>
        </p:txBody>
      </p:sp>
      <p:pic>
        <p:nvPicPr>
          <p:cNvPr id="4" name="Picture 3"/>
          <p:cNvPicPr>
            <a:picLocks noChangeAspect="1"/>
          </p:cNvPicPr>
          <p:nvPr/>
        </p:nvPicPr>
        <p:blipFill>
          <a:blip r:embed="rId2"/>
          <a:stretch>
            <a:fillRect/>
          </a:stretch>
        </p:blipFill>
        <p:spPr>
          <a:xfrm>
            <a:off x="1034874" y="770379"/>
            <a:ext cx="7011160" cy="3510847"/>
          </a:xfrm>
          <a:prstGeom prst="rect">
            <a:avLst/>
          </a:prstGeom>
        </p:spPr>
      </p:pic>
      <p:sp>
        <p:nvSpPr>
          <p:cNvPr id="5" name="TextBox 4"/>
          <p:cNvSpPr txBox="1"/>
          <p:nvPr/>
        </p:nvSpPr>
        <p:spPr>
          <a:xfrm>
            <a:off x="0" y="4113916"/>
            <a:ext cx="9143999" cy="1200329"/>
          </a:xfrm>
          <a:prstGeom prst="rect">
            <a:avLst/>
          </a:prstGeom>
          <a:noFill/>
        </p:spPr>
        <p:txBody>
          <a:bodyPr wrap="square" rtlCol="0">
            <a:spAutoFit/>
          </a:bodyPr>
          <a:lstStyle/>
          <a:p>
            <a:pPr algn="ctr"/>
            <a:r>
              <a:rPr lang="en-US" dirty="0"/>
              <a:t>This partition optimizes </a:t>
            </a:r>
            <a:r>
              <a:rPr lang="en-US" b="1" i="1" dirty="0">
                <a:solidFill>
                  <a:schemeClr val="accent2"/>
                </a:solidFill>
              </a:rPr>
              <a:t>modularity</a:t>
            </a:r>
            <a:r>
              <a:rPr lang="en-US" dirty="0"/>
              <a:t>, which measures the </a:t>
            </a:r>
            <a:br>
              <a:rPr lang="en-US" dirty="0"/>
            </a:br>
            <a:r>
              <a:rPr lang="en-US" dirty="0"/>
              <a:t>number of intra-community ties (relative to a random model)</a:t>
            </a:r>
          </a:p>
          <a:p>
            <a:pPr algn="ctr"/>
            <a:r>
              <a:rPr lang="en-US" b="1" i="1" dirty="0"/>
              <a:t>“If your method doesn’t work on this network, then go home.”</a:t>
            </a:r>
          </a:p>
          <a:p>
            <a:endParaRPr lang="en-US" dirty="0"/>
          </a:p>
        </p:txBody>
      </p:sp>
    </p:spTree>
    <p:extLst>
      <p:ext uri="{BB962C8B-B14F-4D97-AF65-F5344CB8AC3E}">
        <p14:creationId xmlns:p14="http://schemas.microsoft.com/office/powerpoint/2010/main" val="272967462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58033"/>
          <a:stretch/>
        </p:blipFill>
        <p:spPr>
          <a:xfrm>
            <a:off x="2" y="0"/>
            <a:ext cx="4813930" cy="1463040"/>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56379" y="1463040"/>
            <a:ext cx="3970027" cy="3698836"/>
          </a:xfrm>
          <a:prstGeom prst="rect">
            <a:avLst/>
          </a:prstGeom>
        </p:spPr>
      </p:pic>
      <p:sp>
        <p:nvSpPr>
          <p:cNvPr id="2" name="Title 1"/>
          <p:cNvSpPr>
            <a:spLocks noGrp="1"/>
          </p:cNvSpPr>
          <p:nvPr>
            <p:ph type="title"/>
          </p:nvPr>
        </p:nvSpPr>
        <p:spPr>
          <a:xfrm>
            <a:off x="66329" y="4857750"/>
            <a:ext cx="2362200" cy="285750"/>
          </a:xfrm>
        </p:spPr>
        <p:txBody>
          <a:bodyPr>
            <a:normAutofit fontScale="90000"/>
          </a:bodyPr>
          <a:lstStyle/>
          <a:p>
            <a:r>
              <a:rPr lang="en-US" sz="2000" dirty="0"/>
              <a:t>See </a:t>
            </a:r>
            <a:r>
              <a:rPr lang="en-US" sz="2000" dirty="0" err="1"/>
              <a:t>mapequation.org</a:t>
            </a:r>
            <a:endParaRPr lang="en-US" sz="2000" dirty="0"/>
          </a:p>
        </p:txBody>
      </p:sp>
      <p:pic>
        <p:nvPicPr>
          <p:cNvPr id="5" name="Picture 4"/>
          <p:cNvPicPr>
            <a:picLocks noChangeAspect="1"/>
          </p:cNvPicPr>
          <p:nvPr/>
        </p:nvPicPr>
        <p:blipFill rotWithShape="1">
          <a:blip r:embed="rId4">
            <a:clrChange>
              <a:clrFrom>
                <a:srgbClr val="FFFFFF"/>
              </a:clrFrom>
              <a:clrTo>
                <a:srgbClr val="FFFFFF">
                  <a:alpha val="0"/>
                </a:srgbClr>
              </a:clrTo>
            </a:clrChange>
          </a:blip>
          <a:srcRect b="63636"/>
          <a:stretch/>
        </p:blipFill>
        <p:spPr>
          <a:xfrm>
            <a:off x="4570955" y="3908786"/>
            <a:ext cx="4497818" cy="685956"/>
          </a:xfrm>
          <a:prstGeom prst="rect">
            <a:avLst/>
          </a:prstGeom>
        </p:spPr>
      </p:pic>
      <p:pic>
        <p:nvPicPr>
          <p:cNvPr id="6" name="Picture 5"/>
          <p:cNvPicPr>
            <a:picLocks noChangeAspect="1"/>
          </p:cNvPicPr>
          <p:nvPr/>
        </p:nvPicPr>
        <p:blipFill>
          <a:blip r:embed="rId5"/>
          <a:stretch>
            <a:fillRect/>
          </a:stretch>
        </p:blipFill>
        <p:spPr>
          <a:xfrm>
            <a:off x="4570955" y="730034"/>
            <a:ext cx="4573045" cy="1543440"/>
          </a:xfrm>
          <a:prstGeom prst="rect">
            <a:avLst/>
          </a:prstGeom>
        </p:spPr>
      </p:pic>
      <p:pic>
        <p:nvPicPr>
          <p:cNvPr id="7" name="Picture 6"/>
          <p:cNvPicPr>
            <a:picLocks noChangeAspect="1"/>
          </p:cNvPicPr>
          <p:nvPr/>
        </p:nvPicPr>
        <p:blipFill>
          <a:blip r:embed="rId6"/>
          <a:stretch>
            <a:fillRect/>
          </a:stretch>
        </p:blipFill>
        <p:spPr>
          <a:xfrm>
            <a:off x="4570955" y="2428282"/>
            <a:ext cx="3029640" cy="464844"/>
          </a:xfrm>
          <a:prstGeom prst="rect">
            <a:avLst/>
          </a:prstGeom>
        </p:spPr>
      </p:pic>
      <p:sp>
        <p:nvSpPr>
          <p:cNvPr id="8" name="TextBox 7"/>
          <p:cNvSpPr txBox="1"/>
          <p:nvPr/>
        </p:nvSpPr>
        <p:spPr>
          <a:xfrm>
            <a:off x="5171364" y="3651780"/>
            <a:ext cx="3346177" cy="338554"/>
          </a:xfrm>
          <a:prstGeom prst="rect">
            <a:avLst/>
          </a:prstGeom>
          <a:noFill/>
        </p:spPr>
        <p:txBody>
          <a:bodyPr wrap="square" rtlCol="0">
            <a:spAutoFit/>
          </a:bodyPr>
          <a:lstStyle/>
          <a:p>
            <a:pPr algn="ctr"/>
            <a:r>
              <a:rPr lang="en-US" sz="1600" dirty="0">
                <a:latin typeface="Times New Roman"/>
                <a:cs typeface="Times New Roman"/>
              </a:rPr>
              <a:t>Phys. Rev. X 6, 011036 (2016)</a:t>
            </a:r>
          </a:p>
        </p:txBody>
      </p:sp>
    </p:spTree>
    <p:extLst>
      <p:ext uri="{BB962C8B-B14F-4D97-AF65-F5344CB8AC3E}">
        <p14:creationId xmlns:p14="http://schemas.microsoft.com/office/powerpoint/2010/main" val="295868516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191076"/>
            <a:ext cx="7814513" cy="857250"/>
          </a:xfrm>
        </p:spPr>
        <p:txBody>
          <a:bodyPr>
            <a:normAutofit fontScale="90000"/>
          </a:bodyPr>
          <a:lstStyle/>
          <a:p>
            <a:r>
              <a:rPr lang="en-US" dirty="0"/>
              <a:t>Stanley </a:t>
            </a:r>
            <a:r>
              <a:rPr lang="en-US" i="1" dirty="0"/>
              <a:t>et al.</a:t>
            </a:r>
            <a:r>
              <a:rPr lang="en-US" dirty="0"/>
              <a:t>, “Clustering network layers with the strata multilayer stochastic block model” (2016)</a:t>
            </a:r>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465807" y="1550277"/>
            <a:ext cx="6210047" cy="2525817"/>
          </a:xfrm>
          <a:prstGeom prst="rect">
            <a:avLst/>
          </a:prstGeom>
        </p:spPr>
      </p:pic>
    </p:spTree>
    <p:extLst>
      <p:ext uri="{BB962C8B-B14F-4D97-AF65-F5344CB8AC3E}">
        <p14:creationId xmlns:p14="http://schemas.microsoft.com/office/powerpoint/2010/main" val="3066686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191076"/>
            <a:ext cx="7814513" cy="857250"/>
          </a:xfrm>
        </p:spPr>
        <p:txBody>
          <a:bodyPr>
            <a:normAutofit fontScale="90000"/>
          </a:bodyPr>
          <a:lstStyle/>
          <a:p>
            <a:r>
              <a:rPr lang="en-US" dirty="0"/>
              <a:t>Stanley </a:t>
            </a:r>
            <a:r>
              <a:rPr lang="en-US" i="1" dirty="0"/>
              <a:t>et al.</a:t>
            </a:r>
            <a:r>
              <a:rPr lang="en-US" dirty="0"/>
              <a:t>, “Clustering network layers with the strata multilayer stochastic block model” (2016)</a:t>
            </a:r>
          </a:p>
        </p:txBody>
      </p:sp>
      <p:pic>
        <p:nvPicPr>
          <p:cNvPr id="4" name="Picture 3"/>
          <p:cNvPicPr>
            <a:picLocks noChangeAspect="1"/>
          </p:cNvPicPr>
          <p:nvPr/>
        </p:nvPicPr>
        <p:blipFill>
          <a:blip r:embed="rId2"/>
          <a:stretch>
            <a:fillRect/>
          </a:stretch>
        </p:blipFill>
        <p:spPr>
          <a:xfrm>
            <a:off x="836439" y="1233714"/>
            <a:ext cx="3976255" cy="350728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4861143" y="1468531"/>
            <a:ext cx="3930439" cy="3248990"/>
          </a:xfrm>
          <a:prstGeom prst="rect">
            <a:avLst/>
          </a:prstGeom>
        </p:spPr>
      </p:pic>
    </p:spTree>
    <p:extLst>
      <p:ext uri="{BB962C8B-B14F-4D97-AF65-F5344CB8AC3E}">
        <p14:creationId xmlns:p14="http://schemas.microsoft.com/office/powerpoint/2010/main" val="3343747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191076"/>
            <a:ext cx="7814513" cy="857250"/>
          </a:xfrm>
        </p:spPr>
        <p:txBody>
          <a:bodyPr>
            <a:normAutofit fontScale="90000"/>
          </a:bodyPr>
          <a:lstStyle/>
          <a:p>
            <a:r>
              <a:rPr lang="en-US" dirty="0"/>
              <a:t>Stanley </a:t>
            </a:r>
            <a:r>
              <a:rPr lang="en-US" i="1" dirty="0"/>
              <a:t>et al.</a:t>
            </a:r>
            <a:r>
              <a:rPr lang="en-US" dirty="0"/>
              <a:t>, “Clustering network layers with the strata multilayer stochastic block model” (2016)</a:t>
            </a:r>
          </a:p>
        </p:txBody>
      </p:sp>
      <p:pic>
        <p:nvPicPr>
          <p:cNvPr id="5" name="Picture 4" descr="IterativeProces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5" y="1142998"/>
            <a:ext cx="4957606" cy="3610431"/>
          </a:xfrm>
          <a:prstGeom prst="rect">
            <a:avLst/>
          </a:prstGeom>
        </p:spPr>
      </p:pic>
      <p:pic>
        <p:nvPicPr>
          <p:cNvPr id="6" name="Picture 5"/>
          <p:cNvPicPr>
            <a:picLocks noChangeAspect="1"/>
          </p:cNvPicPr>
          <p:nvPr/>
        </p:nvPicPr>
        <p:blipFill>
          <a:blip r:embed="rId3"/>
          <a:stretch>
            <a:fillRect/>
          </a:stretch>
        </p:blipFill>
        <p:spPr>
          <a:xfrm>
            <a:off x="5288906" y="1360714"/>
            <a:ext cx="3637832" cy="3187096"/>
          </a:xfrm>
          <a:prstGeom prst="rect">
            <a:avLst/>
          </a:prstGeom>
        </p:spPr>
      </p:pic>
      <p:pic>
        <p:nvPicPr>
          <p:cNvPr id="7" name="Picture 6" descr="IterativeProcess.pdf"/>
          <p:cNvPicPr>
            <a:picLocks noChangeAspect="1"/>
          </p:cNvPicPr>
          <p:nvPr/>
        </p:nvPicPr>
        <p:blipFill rotWithShape="1">
          <a:blip r:embed="rId2">
            <a:extLst>
              <a:ext uri="{28A0092B-C50C-407E-A947-70E740481C1C}">
                <a14:useLocalDpi xmlns:a14="http://schemas.microsoft.com/office/drawing/2010/main" val="0"/>
              </a:ext>
            </a:extLst>
          </a:blip>
          <a:srcRect l="86977" t="18984" r="9615" b="75207"/>
          <a:stretch/>
        </p:blipFill>
        <p:spPr>
          <a:xfrm>
            <a:off x="1310759" y="3000919"/>
            <a:ext cx="238850" cy="296514"/>
          </a:xfrm>
          <a:prstGeom prst="rect">
            <a:avLst/>
          </a:prstGeom>
        </p:spPr>
      </p:pic>
      <p:pic>
        <p:nvPicPr>
          <p:cNvPr id="8" name="Picture 7" descr="IterativeProcess.pdf"/>
          <p:cNvPicPr>
            <a:picLocks noChangeAspect="1"/>
          </p:cNvPicPr>
          <p:nvPr/>
        </p:nvPicPr>
        <p:blipFill rotWithShape="1">
          <a:blip r:embed="rId2">
            <a:extLst>
              <a:ext uri="{28A0092B-C50C-407E-A947-70E740481C1C}">
                <a14:useLocalDpi xmlns:a14="http://schemas.microsoft.com/office/drawing/2010/main" val="0"/>
              </a:ext>
            </a:extLst>
          </a:blip>
          <a:srcRect l="86977" t="18984" r="9615" b="75207"/>
          <a:stretch/>
        </p:blipFill>
        <p:spPr>
          <a:xfrm>
            <a:off x="3519594" y="3087702"/>
            <a:ext cx="168944" cy="209731"/>
          </a:xfrm>
          <a:prstGeom prst="rect">
            <a:avLst/>
          </a:prstGeom>
        </p:spPr>
      </p:pic>
      <p:pic>
        <p:nvPicPr>
          <p:cNvPr id="9" name="Picture 8" descr="IterativeProcess.pdf"/>
          <p:cNvPicPr>
            <a:picLocks noChangeAspect="1"/>
          </p:cNvPicPr>
          <p:nvPr/>
        </p:nvPicPr>
        <p:blipFill rotWithShape="1">
          <a:blip r:embed="rId2">
            <a:extLst>
              <a:ext uri="{28A0092B-C50C-407E-A947-70E740481C1C}">
                <a14:useLocalDpi xmlns:a14="http://schemas.microsoft.com/office/drawing/2010/main" val="0"/>
              </a:ext>
            </a:extLst>
          </a:blip>
          <a:srcRect l="86977" t="18984" r="9615" b="75207"/>
          <a:stretch/>
        </p:blipFill>
        <p:spPr>
          <a:xfrm>
            <a:off x="3507942" y="3619710"/>
            <a:ext cx="168944" cy="209731"/>
          </a:xfrm>
          <a:prstGeom prst="rect">
            <a:avLst/>
          </a:prstGeom>
        </p:spPr>
      </p:pic>
      <p:pic>
        <p:nvPicPr>
          <p:cNvPr id="11" name="Picture 10" descr="IterativeProcess.pdf"/>
          <p:cNvPicPr>
            <a:picLocks noChangeAspect="1"/>
          </p:cNvPicPr>
          <p:nvPr/>
        </p:nvPicPr>
        <p:blipFill rotWithShape="1">
          <a:blip r:embed="rId2">
            <a:extLst>
              <a:ext uri="{28A0092B-C50C-407E-A947-70E740481C1C}">
                <a14:useLocalDpi xmlns:a14="http://schemas.microsoft.com/office/drawing/2010/main" val="0"/>
              </a:ext>
            </a:extLst>
          </a:blip>
          <a:srcRect l="86977" t="18984" r="9615" b="75207"/>
          <a:stretch/>
        </p:blipFill>
        <p:spPr>
          <a:xfrm>
            <a:off x="2109800" y="3508696"/>
            <a:ext cx="238850" cy="296514"/>
          </a:xfrm>
          <a:prstGeom prst="rect">
            <a:avLst/>
          </a:prstGeom>
        </p:spPr>
      </p:pic>
    </p:spTree>
    <p:extLst>
      <p:ext uri="{BB962C8B-B14F-4D97-AF65-F5344CB8AC3E}">
        <p14:creationId xmlns:p14="http://schemas.microsoft.com/office/powerpoint/2010/main" val="1274585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191076"/>
            <a:ext cx="8666400" cy="857250"/>
          </a:xfrm>
        </p:spPr>
        <p:txBody>
          <a:bodyPr>
            <a:normAutofit/>
          </a:bodyPr>
          <a:lstStyle/>
          <a:p>
            <a:r>
              <a:rPr lang="en-US" sz="2400" dirty="0"/>
              <a:t>Taylor </a:t>
            </a:r>
            <a:r>
              <a:rPr lang="en-US" sz="2400" i="1" dirty="0"/>
              <a:t>et al.</a:t>
            </a:r>
            <a:r>
              <a:rPr lang="en-US" sz="2400" dirty="0"/>
              <a:t>, “Enhanced detectability of community structure</a:t>
            </a:r>
            <a:br>
              <a:rPr lang="en-US" sz="2400" dirty="0"/>
            </a:br>
            <a:r>
              <a:rPr lang="en-US" sz="2400" dirty="0"/>
              <a:t>in multilayer networks through layer aggregation” (2016)</a:t>
            </a:r>
          </a:p>
        </p:txBody>
      </p:sp>
      <p:pic>
        <p:nvPicPr>
          <p:cNvPr id="4" name="Picture 3"/>
          <p:cNvPicPr>
            <a:picLocks noChangeAspect="1"/>
          </p:cNvPicPr>
          <p:nvPr/>
        </p:nvPicPr>
        <p:blipFill>
          <a:blip r:embed="rId2"/>
          <a:stretch>
            <a:fillRect/>
          </a:stretch>
        </p:blipFill>
        <p:spPr>
          <a:xfrm>
            <a:off x="108695" y="1048326"/>
            <a:ext cx="4965095" cy="1192755"/>
          </a:xfrm>
          <a:prstGeom prst="rect">
            <a:avLst/>
          </a:prstGeom>
        </p:spPr>
      </p:pic>
      <p:pic>
        <p:nvPicPr>
          <p:cNvPr id="5" name="Picture 4"/>
          <p:cNvPicPr>
            <a:picLocks noChangeAspect="1"/>
          </p:cNvPicPr>
          <p:nvPr/>
        </p:nvPicPr>
        <p:blipFill>
          <a:blip r:embed="rId3"/>
          <a:stretch>
            <a:fillRect/>
          </a:stretch>
        </p:blipFill>
        <p:spPr>
          <a:xfrm>
            <a:off x="108695" y="2542919"/>
            <a:ext cx="4965095" cy="797212"/>
          </a:xfrm>
          <a:prstGeom prst="rect">
            <a:avLst/>
          </a:prstGeom>
          <a:noFill/>
          <a:ln>
            <a:noFill/>
          </a:ln>
        </p:spPr>
      </p:pic>
      <p:pic>
        <p:nvPicPr>
          <p:cNvPr id="6" name="Picture 5"/>
          <p:cNvPicPr>
            <a:picLocks noChangeAspect="1"/>
          </p:cNvPicPr>
          <p:nvPr/>
        </p:nvPicPr>
        <p:blipFill>
          <a:blip r:embed="rId4"/>
          <a:stretch>
            <a:fillRect/>
          </a:stretch>
        </p:blipFill>
        <p:spPr>
          <a:xfrm>
            <a:off x="566662" y="2262686"/>
            <a:ext cx="637249" cy="180295"/>
          </a:xfrm>
          <a:prstGeom prst="rect">
            <a:avLst/>
          </a:prstGeom>
        </p:spPr>
      </p:pic>
      <p:pic>
        <p:nvPicPr>
          <p:cNvPr id="7" name="Picture 6"/>
          <p:cNvPicPr>
            <a:picLocks noChangeAspect="1"/>
          </p:cNvPicPr>
          <p:nvPr/>
        </p:nvPicPr>
        <p:blipFill>
          <a:blip r:embed="rId5"/>
          <a:stretch>
            <a:fillRect/>
          </a:stretch>
        </p:blipFill>
        <p:spPr>
          <a:xfrm>
            <a:off x="4176486" y="2241081"/>
            <a:ext cx="643466" cy="220706"/>
          </a:xfrm>
          <a:prstGeom prst="rect">
            <a:avLst/>
          </a:prstGeom>
        </p:spPr>
      </p:pic>
      <p:pic>
        <p:nvPicPr>
          <p:cNvPr id="8" name="Picture 7"/>
          <p:cNvPicPr>
            <a:picLocks noChangeAspect="1"/>
          </p:cNvPicPr>
          <p:nvPr/>
        </p:nvPicPr>
        <p:blipFill>
          <a:blip r:embed="rId6"/>
          <a:stretch>
            <a:fillRect/>
          </a:stretch>
        </p:blipFill>
        <p:spPr>
          <a:xfrm>
            <a:off x="108695" y="3455043"/>
            <a:ext cx="4965095" cy="1325163"/>
          </a:xfrm>
          <a:prstGeom prst="rect">
            <a:avLst/>
          </a:prstGeom>
        </p:spPr>
      </p:pic>
      <p:pic>
        <p:nvPicPr>
          <p:cNvPr id="10" name="Picture 9"/>
          <p:cNvPicPr>
            <a:picLocks noChangeAspect="1"/>
          </p:cNvPicPr>
          <p:nvPr/>
        </p:nvPicPr>
        <p:blipFill>
          <a:blip r:embed="rId7"/>
          <a:stretch>
            <a:fillRect/>
          </a:stretch>
        </p:blipFill>
        <p:spPr>
          <a:xfrm>
            <a:off x="5347551" y="1530047"/>
            <a:ext cx="3657354" cy="2621643"/>
          </a:xfrm>
          <a:prstGeom prst="rect">
            <a:avLst/>
          </a:prstGeom>
        </p:spPr>
      </p:pic>
    </p:spTree>
    <p:extLst>
      <p:ext uri="{BB962C8B-B14F-4D97-AF65-F5344CB8AC3E}">
        <p14:creationId xmlns:p14="http://schemas.microsoft.com/office/powerpoint/2010/main" val="3797560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191076"/>
            <a:ext cx="8666400" cy="857250"/>
          </a:xfrm>
        </p:spPr>
        <p:txBody>
          <a:bodyPr>
            <a:normAutofit/>
          </a:bodyPr>
          <a:lstStyle/>
          <a:p>
            <a:r>
              <a:rPr lang="en-US" sz="2400" dirty="0"/>
              <a:t>Taylor </a:t>
            </a:r>
            <a:r>
              <a:rPr lang="en-US" sz="2400" i="1" dirty="0"/>
              <a:t>et al.</a:t>
            </a:r>
            <a:r>
              <a:rPr lang="en-US" sz="2400" dirty="0"/>
              <a:t>, “Enhanced detectability of community structure</a:t>
            </a:r>
            <a:br>
              <a:rPr lang="en-US" sz="2400" dirty="0"/>
            </a:br>
            <a:r>
              <a:rPr lang="en-US" sz="2400" dirty="0"/>
              <a:t>in multilayer networks through layer aggregation” (2016)</a:t>
            </a:r>
          </a:p>
        </p:txBody>
      </p:sp>
      <p:pic>
        <p:nvPicPr>
          <p:cNvPr id="4" name="Picture 3"/>
          <p:cNvPicPr>
            <a:picLocks noChangeAspect="1"/>
          </p:cNvPicPr>
          <p:nvPr/>
        </p:nvPicPr>
        <p:blipFill>
          <a:blip r:embed="rId2"/>
          <a:stretch>
            <a:fillRect/>
          </a:stretch>
        </p:blipFill>
        <p:spPr>
          <a:xfrm>
            <a:off x="108695" y="1048326"/>
            <a:ext cx="4965095" cy="1192755"/>
          </a:xfrm>
          <a:prstGeom prst="rect">
            <a:avLst/>
          </a:prstGeom>
        </p:spPr>
      </p:pic>
      <p:pic>
        <p:nvPicPr>
          <p:cNvPr id="5" name="Picture 4"/>
          <p:cNvPicPr>
            <a:picLocks noChangeAspect="1"/>
          </p:cNvPicPr>
          <p:nvPr/>
        </p:nvPicPr>
        <p:blipFill>
          <a:blip r:embed="rId3"/>
          <a:stretch>
            <a:fillRect/>
          </a:stretch>
        </p:blipFill>
        <p:spPr>
          <a:xfrm>
            <a:off x="108695" y="2542919"/>
            <a:ext cx="4965095" cy="797212"/>
          </a:xfrm>
          <a:prstGeom prst="rect">
            <a:avLst/>
          </a:prstGeom>
          <a:noFill/>
          <a:ln>
            <a:noFill/>
          </a:ln>
        </p:spPr>
      </p:pic>
      <p:pic>
        <p:nvPicPr>
          <p:cNvPr id="6" name="Picture 5"/>
          <p:cNvPicPr>
            <a:picLocks noChangeAspect="1"/>
          </p:cNvPicPr>
          <p:nvPr/>
        </p:nvPicPr>
        <p:blipFill>
          <a:blip r:embed="rId4"/>
          <a:stretch>
            <a:fillRect/>
          </a:stretch>
        </p:blipFill>
        <p:spPr>
          <a:xfrm>
            <a:off x="566662" y="2262686"/>
            <a:ext cx="637249" cy="180295"/>
          </a:xfrm>
          <a:prstGeom prst="rect">
            <a:avLst/>
          </a:prstGeom>
        </p:spPr>
      </p:pic>
      <p:pic>
        <p:nvPicPr>
          <p:cNvPr id="7" name="Picture 6"/>
          <p:cNvPicPr>
            <a:picLocks noChangeAspect="1"/>
          </p:cNvPicPr>
          <p:nvPr/>
        </p:nvPicPr>
        <p:blipFill>
          <a:blip r:embed="rId5"/>
          <a:stretch>
            <a:fillRect/>
          </a:stretch>
        </p:blipFill>
        <p:spPr>
          <a:xfrm>
            <a:off x="4176486" y="2241081"/>
            <a:ext cx="643466" cy="220706"/>
          </a:xfrm>
          <a:prstGeom prst="rect">
            <a:avLst/>
          </a:prstGeom>
        </p:spPr>
      </p:pic>
      <p:pic>
        <p:nvPicPr>
          <p:cNvPr id="8" name="Picture 7"/>
          <p:cNvPicPr>
            <a:picLocks noChangeAspect="1"/>
          </p:cNvPicPr>
          <p:nvPr/>
        </p:nvPicPr>
        <p:blipFill>
          <a:blip r:embed="rId6"/>
          <a:stretch>
            <a:fillRect/>
          </a:stretch>
        </p:blipFill>
        <p:spPr>
          <a:xfrm>
            <a:off x="108695" y="3455043"/>
            <a:ext cx="4965095" cy="1325163"/>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blip>
          <a:stretch>
            <a:fillRect/>
          </a:stretch>
        </p:blipFill>
        <p:spPr>
          <a:xfrm>
            <a:off x="5478627" y="1099319"/>
            <a:ext cx="3296468" cy="2724935"/>
          </a:xfrm>
          <a:prstGeom prst="rect">
            <a:avLst/>
          </a:prstGeom>
        </p:spPr>
      </p:pic>
      <p:pic>
        <p:nvPicPr>
          <p:cNvPr id="3" name="Picture 2"/>
          <p:cNvPicPr>
            <a:picLocks noChangeAspect="1"/>
          </p:cNvPicPr>
          <p:nvPr/>
        </p:nvPicPr>
        <p:blipFill>
          <a:blip r:embed="rId8"/>
          <a:stretch>
            <a:fillRect/>
          </a:stretch>
        </p:blipFill>
        <p:spPr>
          <a:xfrm>
            <a:off x="5073790" y="3789465"/>
            <a:ext cx="4070210" cy="990741"/>
          </a:xfrm>
          <a:prstGeom prst="rect">
            <a:avLst/>
          </a:prstGeom>
        </p:spPr>
      </p:pic>
    </p:spTree>
    <p:extLst>
      <p:ext uri="{BB962C8B-B14F-4D97-AF65-F5344CB8AC3E}">
        <p14:creationId xmlns:p14="http://schemas.microsoft.com/office/powerpoint/2010/main" val="521829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Multilayer CHAMP </a:t>
            </a:r>
            <a:r>
              <a:rPr lang="en-US" sz="1800" dirty="0"/>
              <a:t>(Weir </a:t>
            </a:r>
            <a:r>
              <a:rPr lang="en-US" sz="1800" i="1" dirty="0"/>
              <a:t>et al.</a:t>
            </a:r>
            <a:r>
              <a:rPr lang="en-US" sz="1800" dirty="0"/>
              <a:t>, 2017)</a:t>
            </a:r>
          </a:p>
        </p:txBody>
      </p:sp>
      <p:pic>
        <p:nvPicPr>
          <p:cNvPr id="3" name="Picture 2"/>
          <p:cNvPicPr>
            <a:picLocks noChangeAspect="1"/>
          </p:cNvPicPr>
          <p:nvPr/>
        </p:nvPicPr>
        <p:blipFill>
          <a:blip r:embed="rId2"/>
          <a:stretch>
            <a:fillRect/>
          </a:stretch>
        </p:blipFill>
        <p:spPr>
          <a:xfrm>
            <a:off x="1416050" y="781705"/>
            <a:ext cx="6311900" cy="1016000"/>
          </a:xfrm>
          <a:prstGeom prst="rect">
            <a:avLst/>
          </a:prstGeom>
        </p:spPr>
      </p:pic>
      <p:pic>
        <p:nvPicPr>
          <p:cNvPr id="5" name="Picture 4"/>
          <p:cNvPicPr>
            <a:picLocks noChangeAspect="1"/>
          </p:cNvPicPr>
          <p:nvPr/>
        </p:nvPicPr>
        <p:blipFill>
          <a:blip r:embed="rId3"/>
          <a:stretch>
            <a:fillRect/>
          </a:stretch>
        </p:blipFill>
        <p:spPr>
          <a:xfrm>
            <a:off x="0" y="1832188"/>
            <a:ext cx="9144000" cy="951221"/>
          </a:xfrm>
          <a:prstGeom prst="rect">
            <a:avLst/>
          </a:prstGeom>
        </p:spPr>
      </p:pic>
      <p:pic>
        <p:nvPicPr>
          <p:cNvPr id="6" name="Picture 5"/>
          <p:cNvPicPr>
            <a:picLocks noChangeAspect="1"/>
          </p:cNvPicPr>
          <p:nvPr/>
        </p:nvPicPr>
        <p:blipFill>
          <a:blip r:embed="rId4"/>
          <a:stretch>
            <a:fillRect/>
          </a:stretch>
        </p:blipFill>
        <p:spPr>
          <a:xfrm>
            <a:off x="0" y="2995935"/>
            <a:ext cx="7475456" cy="400782"/>
          </a:xfrm>
          <a:prstGeom prst="rect">
            <a:avLst/>
          </a:prstGeom>
        </p:spPr>
      </p:pic>
      <p:pic>
        <p:nvPicPr>
          <p:cNvPr id="7" name="Picture 6"/>
          <p:cNvPicPr>
            <a:picLocks noChangeAspect="1"/>
          </p:cNvPicPr>
          <p:nvPr/>
        </p:nvPicPr>
        <p:blipFill>
          <a:blip r:embed="rId5"/>
          <a:stretch>
            <a:fillRect/>
          </a:stretch>
        </p:blipFill>
        <p:spPr>
          <a:xfrm>
            <a:off x="2228850" y="3450670"/>
            <a:ext cx="4686300" cy="787400"/>
          </a:xfrm>
          <a:prstGeom prst="rect">
            <a:avLst/>
          </a:prstGeom>
        </p:spPr>
      </p:pic>
    </p:spTree>
    <p:extLst>
      <p:ext uri="{BB962C8B-B14F-4D97-AF65-F5344CB8AC3E}">
        <p14:creationId xmlns:p14="http://schemas.microsoft.com/office/powerpoint/2010/main" val="1766941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0"/>
            <a:ext cx="9035305" cy="857250"/>
          </a:xfrm>
        </p:spPr>
        <p:txBody>
          <a:bodyPr/>
          <a:lstStyle/>
          <a:p>
            <a:r>
              <a:rPr lang="en-US" dirty="0"/>
              <a:t>U.S. Senate Roll Call Similarities (Congresses 1-110)</a:t>
            </a:r>
          </a:p>
        </p:txBody>
      </p:sp>
      <p:pic>
        <p:nvPicPr>
          <p:cNvPr id="3" name="Picture 2"/>
          <p:cNvPicPr>
            <a:picLocks noChangeAspect="1"/>
          </p:cNvPicPr>
          <p:nvPr/>
        </p:nvPicPr>
        <p:blipFill>
          <a:blip r:embed="rId2"/>
          <a:stretch>
            <a:fillRect/>
          </a:stretch>
        </p:blipFill>
        <p:spPr>
          <a:xfrm>
            <a:off x="1" y="852928"/>
            <a:ext cx="4429202" cy="3783100"/>
          </a:xfrm>
          <a:prstGeom prst="rect">
            <a:avLst/>
          </a:prstGeom>
        </p:spPr>
      </p:pic>
      <p:pic>
        <p:nvPicPr>
          <p:cNvPr id="4" name="Picture 3"/>
          <p:cNvPicPr>
            <a:picLocks noChangeAspect="1"/>
          </p:cNvPicPr>
          <p:nvPr/>
        </p:nvPicPr>
        <p:blipFill>
          <a:blip r:embed="rId3"/>
          <a:stretch>
            <a:fillRect/>
          </a:stretch>
        </p:blipFill>
        <p:spPr>
          <a:xfrm>
            <a:off x="4524865" y="801275"/>
            <a:ext cx="4619135" cy="3834753"/>
          </a:xfrm>
          <a:prstGeom prst="rect">
            <a:avLst/>
          </a:prstGeom>
        </p:spPr>
      </p:pic>
      <p:sp>
        <p:nvSpPr>
          <p:cNvPr id="5" name="TextBox 4"/>
          <p:cNvSpPr txBox="1"/>
          <p:nvPr/>
        </p:nvSpPr>
        <p:spPr>
          <a:xfrm>
            <a:off x="1" y="4640707"/>
            <a:ext cx="9144000" cy="369332"/>
          </a:xfrm>
          <a:prstGeom prst="rect">
            <a:avLst/>
          </a:prstGeom>
          <a:noFill/>
        </p:spPr>
        <p:txBody>
          <a:bodyPr wrap="square" rtlCol="0">
            <a:spAutoFit/>
          </a:bodyPr>
          <a:lstStyle/>
          <a:p>
            <a:pPr algn="ctr"/>
            <a:r>
              <a:rPr lang="en-US" dirty="0"/>
              <a:t>240,000 </a:t>
            </a:r>
            <a:r>
              <a:rPr lang="en-US" dirty="0" err="1"/>
              <a:t>GenLouvain</a:t>
            </a:r>
            <a:r>
              <a:rPr lang="en-US" dirty="0"/>
              <a:t> calls;  197,879 unique partitions;  1,447 admissible partitions</a:t>
            </a:r>
          </a:p>
        </p:txBody>
      </p:sp>
    </p:spTree>
    <p:extLst>
      <p:ext uri="{BB962C8B-B14F-4D97-AF65-F5344CB8AC3E}">
        <p14:creationId xmlns:p14="http://schemas.microsoft.com/office/powerpoint/2010/main" val="639907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5715293" y="852408"/>
            <a:ext cx="3409797" cy="3022169"/>
          </a:xfrm>
          <a:prstGeom prst="rect">
            <a:avLst/>
          </a:prstGeom>
          <a:noFill/>
          <a:ln>
            <a:noFill/>
          </a:ln>
        </p:spPr>
      </p:pic>
      <p:sp>
        <p:nvSpPr>
          <p:cNvPr id="2" name="Title 1"/>
          <p:cNvSpPr>
            <a:spLocks noGrp="1"/>
          </p:cNvSpPr>
          <p:nvPr>
            <p:ph type="title"/>
          </p:nvPr>
        </p:nvSpPr>
        <p:spPr>
          <a:xfrm>
            <a:off x="457200" y="57150"/>
            <a:ext cx="8229600" cy="857250"/>
          </a:xfrm>
        </p:spPr>
        <p:txBody>
          <a:bodyPr>
            <a:normAutofit/>
          </a:bodyPr>
          <a:lstStyle/>
          <a:p>
            <a:r>
              <a:rPr lang="en-US" sz="3600" dirty="0">
                <a:solidFill>
                  <a:schemeClr val="tx2"/>
                </a:solidFill>
              </a:rPr>
              <a:t>Community Detection </a:t>
            </a:r>
            <a:r>
              <a:rPr lang="en-US" sz="3600" dirty="0" err="1">
                <a:solidFill>
                  <a:schemeClr val="tx2"/>
                </a:solidFill>
              </a:rPr>
              <a:t>Firehose</a:t>
            </a:r>
            <a:r>
              <a:rPr lang="en-US" sz="3600" dirty="0">
                <a:solidFill>
                  <a:schemeClr val="tx2"/>
                </a:solidFill>
              </a:rPr>
              <a:t> Overview</a:t>
            </a:r>
          </a:p>
        </p:txBody>
      </p:sp>
      <p:sp>
        <p:nvSpPr>
          <p:cNvPr id="5" name="Content Placeholder 4"/>
          <p:cNvSpPr>
            <a:spLocks noGrp="1"/>
          </p:cNvSpPr>
          <p:nvPr>
            <p:ph idx="1"/>
          </p:nvPr>
        </p:nvSpPr>
        <p:spPr>
          <a:xfrm>
            <a:off x="662709" y="800100"/>
            <a:ext cx="7848600" cy="4286250"/>
          </a:xfrm>
        </p:spPr>
        <p:txBody>
          <a:bodyPr>
            <a:normAutofit fontScale="55000" lnSpcReduction="20000"/>
          </a:bodyPr>
          <a:lstStyle/>
          <a:p>
            <a:r>
              <a:rPr lang="en-US" dirty="0"/>
              <a:t>“Hard/rigid” v. “soft/overlapping” clusters</a:t>
            </a:r>
          </a:p>
          <a:p>
            <a:r>
              <a:rPr lang="en-US" dirty="0"/>
              <a:t>cf. </a:t>
            </a:r>
            <a:r>
              <a:rPr lang="en-US" dirty="0" err="1"/>
              <a:t>biclustering</a:t>
            </a:r>
            <a:r>
              <a:rPr lang="en-US" dirty="0"/>
              <a:t> methods and mathematics of expander graphs</a:t>
            </a:r>
          </a:p>
          <a:p>
            <a:r>
              <a:rPr lang="en-US" dirty="0"/>
              <a:t>A community should describe a “cohesive group”: varying formulations/algorithms</a:t>
            </a:r>
          </a:p>
          <a:p>
            <a:pPr lvl="1"/>
            <a:r>
              <a:rPr lang="en-US" dirty="0"/>
              <a:t>Linkage clustering (average, single), local clustering coefficients, </a:t>
            </a:r>
            <a:br>
              <a:rPr lang="en-US" dirty="0"/>
            </a:br>
            <a:r>
              <a:rPr lang="en-US" dirty="0" err="1"/>
              <a:t>betweeness</a:t>
            </a:r>
            <a:r>
              <a:rPr lang="en-US" dirty="0"/>
              <a:t> (geodesic, random walk), spectral, conductance,…</a:t>
            </a:r>
          </a:p>
          <a:p>
            <a:r>
              <a:rPr lang="en-US" dirty="0"/>
              <a:t>Classic approach in CS:  Spectral Graph Partitioning</a:t>
            </a:r>
          </a:p>
          <a:p>
            <a:pPr lvl="1"/>
            <a:r>
              <a:rPr lang="en-US" dirty="0"/>
              <a:t>Need to specify number of communities sought</a:t>
            </a:r>
          </a:p>
          <a:p>
            <a:r>
              <a:rPr lang="en-US" dirty="0"/>
              <a:t>Conductance</a:t>
            </a:r>
          </a:p>
          <a:p>
            <a:r>
              <a:rPr lang="en-US" dirty="0"/>
              <a:t>MDL, </a:t>
            </a:r>
            <a:r>
              <a:rPr lang="en-US" dirty="0" err="1"/>
              <a:t>Infomap</a:t>
            </a:r>
            <a:r>
              <a:rPr lang="en-US" dirty="0"/>
              <a:t>, OSLOM, … (</a:t>
            </a:r>
            <a:r>
              <a:rPr lang="en-US" i="1" dirty="0"/>
              <a:t>many other things I’ve missed</a:t>
            </a:r>
            <a:r>
              <a:rPr lang="en-US" dirty="0"/>
              <a:t>) …</a:t>
            </a:r>
          </a:p>
          <a:p>
            <a:r>
              <a:rPr lang="en-US" dirty="0"/>
              <a:t>Stochastic Block Models:  generative with in/out probabilities between labeled groups</a:t>
            </a:r>
          </a:p>
          <a:p>
            <a:r>
              <a:rPr lang="en-US" dirty="0"/>
              <a:t>Modularity:  a good partition has more total intra-community edge weight than one would expect at random (but according to what model?)</a:t>
            </a:r>
          </a:p>
          <a:p>
            <a:endParaRPr lang="en-US" dirty="0"/>
          </a:p>
          <a:p>
            <a:pPr>
              <a:buNone/>
            </a:pPr>
            <a:r>
              <a:rPr lang="en-US" sz="2200" dirty="0"/>
              <a:t>“Communities in Networks,” M. A. Porter, J.-P. </a:t>
            </a:r>
            <a:r>
              <a:rPr lang="en-US" sz="2200" dirty="0" err="1"/>
              <a:t>Onnela</a:t>
            </a:r>
            <a:r>
              <a:rPr lang="en-US" sz="2200" dirty="0"/>
              <a:t> &amp; P. J. </a:t>
            </a:r>
            <a:r>
              <a:rPr lang="en-US" sz="2200" dirty="0" err="1"/>
              <a:t>Mucha</a:t>
            </a:r>
            <a:r>
              <a:rPr lang="en-US" sz="2200" dirty="0"/>
              <a:t>,</a:t>
            </a:r>
          </a:p>
          <a:p>
            <a:pPr>
              <a:buNone/>
            </a:pPr>
            <a:r>
              <a:rPr lang="en-US" sz="2200" i="1" dirty="0"/>
              <a:t>Notices of the American Mathematical Society</a:t>
            </a:r>
            <a:r>
              <a:rPr lang="en-US" sz="2200" dirty="0"/>
              <a:t> </a:t>
            </a:r>
            <a:r>
              <a:rPr lang="en-US" sz="2200" b="1" dirty="0"/>
              <a:t>56</a:t>
            </a:r>
            <a:r>
              <a:rPr lang="en-US" sz="2200" dirty="0"/>
              <a:t>, 1082-97 &amp; 1164-6 (2009).</a:t>
            </a:r>
            <a:br>
              <a:rPr lang="en-US" sz="2200" dirty="0"/>
            </a:br>
            <a:endParaRPr lang="en-US" sz="2200" dirty="0"/>
          </a:p>
          <a:p>
            <a:pPr>
              <a:buNone/>
            </a:pPr>
            <a:r>
              <a:rPr lang="en-US" sz="2200" dirty="0"/>
              <a:t>“Community Detection in Graphs,” S. </a:t>
            </a:r>
            <a:r>
              <a:rPr lang="en-US" sz="2200" dirty="0" err="1"/>
              <a:t>Fortunato</a:t>
            </a:r>
            <a:r>
              <a:rPr lang="en-US" sz="2200" dirty="0"/>
              <a:t>, </a:t>
            </a:r>
            <a:r>
              <a:rPr lang="en-US" sz="2200" i="1" dirty="0"/>
              <a:t>Physics Reports</a:t>
            </a:r>
            <a:r>
              <a:rPr lang="en-US" sz="2200" dirty="0"/>
              <a:t> </a:t>
            </a:r>
            <a:r>
              <a:rPr lang="en-US" sz="2200" b="1" dirty="0"/>
              <a:t>486</a:t>
            </a:r>
            <a:r>
              <a:rPr lang="en-US" sz="2200" dirty="0"/>
              <a:t>, 75-174 (2010).</a:t>
            </a:r>
          </a:p>
          <a:p>
            <a:pPr>
              <a:buNone/>
            </a:pPr>
            <a:r>
              <a:rPr lang="en-US" sz="2200" dirty="0"/>
              <a:t>“Community detection in networks: A user guide,” S. </a:t>
            </a:r>
            <a:r>
              <a:rPr lang="en-US" sz="2200" dirty="0" err="1"/>
              <a:t>Fortunato</a:t>
            </a:r>
            <a:r>
              <a:rPr lang="en-US" sz="2200" dirty="0"/>
              <a:t> &amp; D. </a:t>
            </a:r>
            <a:r>
              <a:rPr lang="en-US" sz="2200" dirty="0" err="1"/>
              <a:t>Hric</a:t>
            </a:r>
            <a:r>
              <a:rPr lang="en-US" sz="2200" dirty="0"/>
              <a:t>, </a:t>
            </a:r>
            <a:r>
              <a:rPr lang="en-US" sz="2200" i="1" dirty="0"/>
              <a:t>Physics Reports</a:t>
            </a:r>
            <a:r>
              <a:rPr lang="en-US" sz="2200" dirty="0"/>
              <a:t> </a:t>
            </a:r>
            <a:r>
              <a:rPr lang="en-US" sz="2200" b="1" dirty="0"/>
              <a:t>659</a:t>
            </a:r>
            <a:r>
              <a:rPr lang="en-US" sz="2200" dirty="0"/>
              <a:t>, 1-44 (2016).</a:t>
            </a:r>
          </a:p>
          <a:p>
            <a:pPr>
              <a:buNone/>
            </a:pPr>
            <a:endParaRPr lang="en-US" sz="2200" i="1" dirty="0"/>
          </a:p>
          <a:p>
            <a:pPr>
              <a:buNone/>
            </a:pPr>
            <a:r>
              <a:rPr lang="en-US" sz="2200" dirty="0"/>
              <a:t>“Case studies in network community detection,” S. Shai, N. Stanley, C. </a:t>
            </a:r>
            <a:r>
              <a:rPr lang="en-US" sz="2200" dirty="0" err="1"/>
              <a:t>Granell</a:t>
            </a:r>
            <a:r>
              <a:rPr lang="en-US" sz="2200" dirty="0"/>
              <a:t>, D. Taylor &amp; P. J. </a:t>
            </a:r>
            <a:r>
              <a:rPr lang="en-US" sz="2200" dirty="0" err="1"/>
              <a:t>Mucha</a:t>
            </a:r>
            <a:r>
              <a:rPr lang="en-US" sz="2200" dirty="0"/>
              <a:t>, arXiv:1705.02305.</a:t>
            </a:r>
          </a:p>
        </p:txBody>
      </p:sp>
    </p:spTree>
    <p:extLst>
      <p:ext uri="{BB962C8B-B14F-4D97-AF65-F5344CB8AC3E}">
        <p14:creationId xmlns:p14="http://schemas.microsoft.com/office/powerpoint/2010/main" val="145862846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 &amp; Summary</a:t>
            </a:r>
            <a:endParaRPr lang="en-US" dirty="0"/>
          </a:p>
        </p:txBody>
      </p:sp>
      <p:sp>
        <p:nvSpPr>
          <p:cNvPr id="4" name="Content Placeholder 2"/>
          <p:cNvSpPr txBox="1">
            <a:spLocks/>
          </p:cNvSpPr>
          <p:nvPr/>
        </p:nvSpPr>
        <p:spPr>
          <a:xfrm>
            <a:off x="108695" y="993241"/>
            <a:ext cx="5029480" cy="41502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2400" dirty="0">
                <a:latin typeface="Times New Roman"/>
                <a:cs typeface="Times New Roman"/>
              </a:rPr>
              <a:t>What is community detection and why is it useful?</a:t>
            </a:r>
          </a:p>
          <a:p>
            <a:pPr>
              <a:buFont typeface="+mj-lt"/>
              <a:buAutoNum type="arabicPeriod"/>
            </a:pPr>
            <a:r>
              <a:rPr lang="en-US" sz="2400" dirty="0">
                <a:latin typeface="Times New Roman"/>
                <a:cs typeface="Times New Roman"/>
              </a:rPr>
              <a:t>How do you calculate communities?</a:t>
            </a:r>
          </a:p>
          <a:p>
            <a:pPr lvl="1"/>
            <a:r>
              <a:rPr lang="en-US" sz="1800" dirty="0">
                <a:latin typeface="Times New Roman"/>
                <a:cs typeface="Times New Roman"/>
              </a:rPr>
              <a:t>Software links</a:t>
            </a:r>
          </a:p>
          <a:p>
            <a:pPr lvl="1"/>
            <a:r>
              <a:rPr lang="en-US" sz="1800" dirty="0">
                <a:latin typeface="Times New Roman"/>
                <a:cs typeface="Times New Roman"/>
              </a:rPr>
              <a:t>Importance of resolution parameters</a:t>
            </a:r>
          </a:p>
          <a:p>
            <a:pPr>
              <a:buFont typeface="+mj-lt"/>
              <a:buAutoNum type="arabicPeriod"/>
            </a:pPr>
            <a:r>
              <a:rPr lang="en-US" sz="2400" dirty="0">
                <a:latin typeface="Times New Roman"/>
                <a:cs typeface="Times New Roman"/>
              </a:rPr>
              <a:t>Multilayer networks</a:t>
            </a:r>
          </a:p>
        </p:txBody>
      </p:sp>
      <p:sp>
        <p:nvSpPr>
          <p:cNvPr id="8" name="Content Placeholder 2"/>
          <p:cNvSpPr txBox="1">
            <a:spLocks/>
          </p:cNvSpPr>
          <p:nvPr/>
        </p:nvSpPr>
        <p:spPr>
          <a:xfrm>
            <a:off x="5243035" y="751052"/>
            <a:ext cx="3844879" cy="3738701"/>
          </a:xfrm>
          <a:prstGeom prst="rect">
            <a:avLst/>
          </a:prstGeom>
        </p:spPr>
        <p:txBody>
          <a:bodyPr>
            <a:noAutofit/>
          </a:bodyPr>
          <a:lstStyle>
            <a:lvl1pPr marL="342900" indent="-342900" algn="l" defTabSz="457200" rtl="0" eaLnBrk="0" fontAlgn="base" hangingPunct="0">
              <a:spcBef>
                <a:spcPct val="20000"/>
              </a:spcBef>
              <a:spcAft>
                <a:spcPct val="0"/>
              </a:spcAft>
              <a:buClr>
                <a:schemeClr val="accent1"/>
              </a:buClr>
              <a:buFont typeface="Wingdings" charset="0"/>
              <a:buChar char="§"/>
              <a:defRPr sz="2700" kern="1200">
                <a:solidFill>
                  <a:schemeClr val="tx1"/>
                </a:solidFill>
                <a:latin typeface="Times New Roman"/>
                <a:ea typeface="ＭＳ Ｐゴシック" charset="0"/>
                <a:cs typeface="Times New Roman"/>
              </a:defRPr>
            </a:lvl1pPr>
            <a:lvl2pPr marL="742950" indent="-285750" algn="l" defTabSz="457200" rtl="0" eaLnBrk="0" fontAlgn="base" hangingPunct="0">
              <a:spcBef>
                <a:spcPct val="20000"/>
              </a:spcBef>
              <a:spcAft>
                <a:spcPct val="0"/>
              </a:spcAft>
              <a:buClr>
                <a:schemeClr val="accent1"/>
              </a:buClr>
              <a:buSzPct val="90000"/>
              <a:buFont typeface="Arial" charset="0"/>
              <a:buChar char="•"/>
              <a:defRPr sz="2400" kern="1200">
                <a:solidFill>
                  <a:schemeClr val="tx1"/>
                </a:solidFill>
                <a:latin typeface="Times New Roman"/>
                <a:ea typeface="ＭＳ Ｐゴシック" charset="0"/>
                <a:cs typeface="Times New Roman"/>
              </a:defRPr>
            </a:lvl2pPr>
            <a:lvl3pPr marL="1143000" indent="-228600" algn="l" defTabSz="457200" rtl="0" eaLnBrk="0" fontAlgn="base" hangingPunct="0">
              <a:spcBef>
                <a:spcPct val="20000"/>
              </a:spcBef>
              <a:spcAft>
                <a:spcPct val="0"/>
              </a:spcAft>
              <a:buClr>
                <a:schemeClr val="accent1"/>
              </a:buClr>
              <a:buFont typeface="Wingdings" charset="0"/>
              <a:buChar char="§"/>
              <a:defRPr sz="2000" kern="1200">
                <a:solidFill>
                  <a:schemeClr val="tx1"/>
                </a:solidFill>
                <a:latin typeface="Times New Roman"/>
                <a:ea typeface="ＭＳ Ｐゴシック" charset="0"/>
                <a:cs typeface="Times New Roman"/>
              </a:defRPr>
            </a:lvl3pPr>
            <a:lvl4pPr marL="16002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4pPr>
            <a:lvl5pPr marL="20574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Networks appear in many disciplines</a:t>
            </a:r>
          </a:p>
          <a:p>
            <a:r>
              <a:rPr lang="en-US" sz="1800" dirty="0"/>
              <a:t>Network representations provide a flexible framework for studying general data types, leveraging methods of social network analysis and network science.</a:t>
            </a:r>
          </a:p>
          <a:p>
            <a:r>
              <a:rPr lang="en-US" sz="1800" dirty="0"/>
              <a:t>Community detection is a powerful tool for exploring and understanding network structures, including multilayer networks.</a:t>
            </a:r>
          </a:p>
          <a:p>
            <a:r>
              <a:rPr lang="en-US" sz="1800" dirty="0"/>
              <a:t>Network structures identify essential features for modeling and understanding data in applications.</a:t>
            </a:r>
          </a:p>
          <a:p>
            <a:endParaRPr lang="en-US" sz="1800" dirty="0"/>
          </a:p>
        </p:txBody>
      </p:sp>
    </p:spTree>
    <p:extLst>
      <p:ext uri="{BB962C8B-B14F-4D97-AF65-F5344CB8AC3E}">
        <p14:creationId xmlns:p14="http://schemas.microsoft.com/office/powerpoint/2010/main" val="680817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Karate Club Club</a:t>
            </a:r>
          </a:p>
        </p:txBody>
      </p:sp>
      <p:pic>
        <p:nvPicPr>
          <p:cNvPr id="5" name="Picture 4"/>
          <p:cNvPicPr>
            <a:picLocks noChangeAspect="1"/>
          </p:cNvPicPr>
          <p:nvPr/>
        </p:nvPicPr>
        <p:blipFill>
          <a:blip r:embed="rId2"/>
          <a:stretch>
            <a:fillRect/>
          </a:stretch>
        </p:blipFill>
        <p:spPr>
          <a:xfrm>
            <a:off x="526095" y="509350"/>
            <a:ext cx="6303645" cy="6858000"/>
          </a:xfrm>
          <a:prstGeom prst="rect">
            <a:avLst/>
          </a:prstGeom>
        </p:spPr>
      </p:pic>
      <p:sp useBgFill="1">
        <p:nvSpPr>
          <p:cNvPr id="6" name="TextBox 5"/>
          <p:cNvSpPr txBox="1"/>
          <p:nvPr/>
        </p:nvSpPr>
        <p:spPr>
          <a:xfrm>
            <a:off x="5293044" y="3178985"/>
            <a:ext cx="3812179" cy="1938992"/>
          </a:xfrm>
          <a:prstGeom prst="rect">
            <a:avLst/>
          </a:prstGeom>
          <a:ln>
            <a:solidFill>
              <a:schemeClr val="tx1"/>
            </a:solidFill>
          </a:ln>
        </p:spPr>
        <p:txBody>
          <a:bodyPr wrap="square" rtlCol="0">
            <a:spAutoFit/>
          </a:bodyPr>
          <a:lstStyle/>
          <a:p>
            <a:r>
              <a:rPr lang="en-US" sz="2000" i="1" dirty="0"/>
              <a:t>“</a:t>
            </a:r>
            <a:r>
              <a:rPr lang="en-US" sz="2000" i="1" dirty="0" err="1"/>
              <a:t>Cris</a:t>
            </a:r>
            <a:r>
              <a:rPr lang="en-US" sz="2000" i="1" dirty="0"/>
              <a:t> Moore (left) is the inaugural recipient of the Zachary Karate Club Club prize, awarded on behalf of the community by </a:t>
            </a:r>
            <a:r>
              <a:rPr lang="en-US" sz="2000" i="1" dirty="0" err="1"/>
              <a:t>Aric</a:t>
            </a:r>
            <a:r>
              <a:rPr lang="en-US" sz="2000" i="1" dirty="0"/>
              <a:t> </a:t>
            </a:r>
            <a:r>
              <a:rPr lang="en-US" sz="2000" i="1" dirty="0" err="1"/>
              <a:t>Hagberg</a:t>
            </a:r>
            <a:r>
              <a:rPr lang="en-US" sz="2000" i="1" dirty="0"/>
              <a:t> (right). (9 May 2013)”</a:t>
            </a:r>
          </a:p>
        </p:txBody>
      </p:sp>
    </p:spTree>
    <p:extLst>
      <p:ext uri="{BB962C8B-B14F-4D97-AF65-F5344CB8AC3E}">
        <p14:creationId xmlns:p14="http://schemas.microsoft.com/office/powerpoint/2010/main" val="4223090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srcRect/>
          <a:stretch>
            <a:fillRect/>
          </a:stretch>
        </p:blipFill>
        <p:spPr bwMode="auto">
          <a:xfrm>
            <a:off x="4562969" y="0"/>
            <a:ext cx="4581031" cy="5113710"/>
          </a:xfrm>
          <a:prstGeom prst="rect">
            <a:avLst/>
          </a:prstGeom>
          <a:noFill/>
          <a:ln w="9525">
            <a:noFill/>
            <a:miter lim="800000"/>
            <a:headEnd/>
            <a:tailEnd/>
          </a:ln>
        </p:spPr>
      </p:pic>
      <p:sp>
        <p:nvSpPr>
          <p:cNvPr id="2" name="Title 1"/>
          <p:cNvSpPr>
            <a:spLocks noGrp="1"/>
          </p:cNvSpPr>
          <p:nvPr>
            <p:ph type="title"/>
          </p:nvPr>
        </p:nvSpPr>
        <p:spPr>
          <a:xfrm>
            <a:off x="108695" y="-1"/>
            <a:ext cx="8507712" cy="1087446"/>
          </a:xfrm>
        </p:spPr>
        <p:txBody>
          <a:bodyPr>
            <a:normAutofit fontScale="90000"/>
          </a:bodyPr>
          <a:lstStyle/>
          <a:p>
            <a:r>
              <a:rPr lang="en-US" dirty="0"/>
              <a:t>Facebook</a:t>
            </a:r>
            <a:br>
              <a:rPr lang="en-US" dirty="0"/>
            </a:br>
            <a:r>
              <a:rPr lang="en-US" sz="1400" dirty="0" err="1"/>
              <a:t>Traud</a:t>
            </a:r>
            <a:r>
              <a:rPr lang="en-US" sz="1400" dirty="0"/>
              <a:t> </a:t>
            </a:r>
            <a:r>
              <a:rPr lang="en-US" sz="1400" i="1" dirty="0"/>
              <a:t>et al.</a:t>
            </a:r>
            <a:r>
              <a:rPr lang="en-US" sz="1400" dirty="0"/>
              <a:t>, “Comparing community structure to characteristics in </a:t>
            </a:r>
            <a:br>
              <a:rPr lang="en-US" sz="1400" dirty="0"/>
            </a:br>
            <a:r>
              <a:rPr lang="en-US" sz="1400" dirty="0"/>
              <a:t>online collegiate social networks” (2011)</a:t>
            </a:r>
            <a:br>
              <a:rPr lang="en-US" sz="1400" dirty="0"/>
            </a:br>
            <a:r>
              <a:rPr lang="en-US" sz="1400" dirty="0" err="1"/>
              <a:t>Traud</a:t>
            </a:r>
            <a:r>
              <a:rPr lang="en-US" sz="1400" dirty="0"/>
              <a:t> </a:t>
            </a:r>
            <a:r>
              <a:rPr lang="en-US" sz="1400" i="1" dirty="0"/>
              <a:t>et al.</a:t>
            </a:r>
            <a:r>
              <a:rPr lang="en-US" sz="1400" dirty="0"/>
              <a:t>, “Social structure of Facebook networks” (2012)</a:t>
            </a:r>
            <a:endParaRPr lang="en-US" dirty="0"/>
          </a:p>
        </p:txBody>
      </p:sp>
      <p:sp>
        <p:nvSpPr>
          <p:cNvPr id="4" name="TextBox 3"/>
          <p:cNvSpPr txBox="1"/>
          <p:nvPr/>
        </p:nvSpPr>
        <p:spPr>
          <a:xfrm>
            <a:off x="108695" y="1204988"/>
            <a:ext cx="4205536" cy="1569660"/>
          </a:xfrm>
          <a:prstGeom prst="rect">
            <a:avLst/>
          </a:prstGeom>
          <a:noFill/>
        </p:spPr>
        <p:txBody>
          <a:bodyPr wrap="square" rtlCol="0">
            <a:spAutoFit/>
          </a:bodyPr>
          <a:lstStyle/>
          <a:p>
            <a:r>
              <a:rPr lang="en-US" sz="2400" dirty="0">
                <a:latin typeface="Times New Roman"/>
                <a:cs typeface="Times New Roman"/>
              </a:rPr>
              <a:t>Caltech 2005:</a:t>
            </a:r>
            <a:br>
              <a:rPr lang="en-US" sz="2400" dirty="0">
                <a:latin typeface="Times New Roman"/>
                <a:cs typeface="Times New Roman"/>
              </a:rPr>
            </a:br>
            <a:r>
              <a:rPr lang="en-US" sz="2400" dirty="0">
                <a:latin typeface="Times New Roman"/>
                <a:cs typeface="Times New Roman"/>
              </a:rPr>
              <a:t>Colors indicate residential “House” affiliations</a:t>
            </a:r>
            <a:br>
              <a:rPr lang="en-US" sz="2400" dirty="0">
                <a:latin typeface="Times New Roman"/>
                <a:cs typeface="Times New Roman"/>
              </a:rPr>
            </a:br>
            <a:r>
              <a:rPr lang="en-US" sz="2400" b="1" dirty="0">
                <a:solidFill>
                  <a:schemeClr val="bg1"/>
                </a:solidFill>
                <a:latin typeface="Times New Roman"/>
                <a:cs typeface="Times New Roman"/>
              </a:rPr>
              <a:t>Purple = Not provided</a:t>
            </a:r>
            <a:endParaRPr lang="en-US" sz="2400" dirty="0">
              <a:solidFill>
                <a:schemeClr val="bg1"/>
              </a:solidFill>
              <a:latin typeface="Times New Roman"/>
              <a:cs typeface="Times New Roman"/>
            </a:endParaRPr>
          </a:p>
        </p:txBody>
      </p:sp>
    </p:spTree>
    <p:extLst>
      <p:ext uri="{BB962C8B-B14F-4D97-AF65-F5344CB8AC3E}">
        <p14:creationId xmlns:p14="http://schemas.microsoft.com/office/powerpoint/2010/main" val="2499973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a:stretch>
            <a:fillRect/>
          </a:stretch>
        </p:blipFill>
        <p:spPr bwMode="auto">
          <a:xfrm>
            <a:off x="3338573" y="0"/>
            <a:ext cx="5805428" cy="5145466"/>
          </a:xfrm>
          <a:prstGeom prst="rect">
            <a:avLst/>
          </a:prstGeom>
          <a:noFill/>
          <a:ln>
            <a:noFill/>
          </a:ln>
        </p:spPr>
      </p:pic>
      <p:sp>
        <p:nvSpPr>
          <p:cNvPr id="2" name="Title 1"/>
          <p:cNvSpPr>
            <a:spLocks noGrp="1"/>
          </p:cNvSpPr>
          <p:nvPr>
            <p:ph type="title"/>
          </p:nvPr>
        </p:nvSpPr>
        <p:spPr>
          <a:xfrm>
            <a:off x="108695" y="-1"/>
            <a:ext cx="8507712" cy="1087446"/>
          </a:xfrm>
        </p:spPr>
        <p:txBody>
          <a:bodyPr>
            <a:normAutofit fontScale="90000"/>
          </a:bodyPr>
          <a:lstStyle/>
          <a:p>
            <a:r>
              <a:rPr lang="en-US" dirty="0"/>
              <a:t>Facebook</a:t>
            </a:r>
            <a:br>
              <a:rPr lang="en-US" dirty="0"/>
            </a:br>
            <a:r>
              <a:rPr lang="en-US" sz="1400" dirty="0" err="1"/>
              <a:t>Traud</a:t>
            </a:r>
            <a:r>
              <a:rPr lang="en-US" sz="1400" dirty="0"/>
              <a:t> </a:t>
            </a:r>
            <a:r>
              <a:rPr lang="en-US" sz="1400" i="1" dirty="0"/>
              <a:t>et al.</a:t>
            </a:r>
            <a:r>
              <a:rPr lang="en-US" sz="1400" dirty="0"/>
              <a:t>, “Comparing community structure to characteristics in </a:t>
            </a:r>
            <a:br>
              <a:rPr lang="en-US" sz="1400" dirty="0"/>
            </a:br>
            <a:r>
              <a:rPr lang="en-US" sz="1400" dirty="0"/>
              <a:t>online collegiate social networks” (2011)</a:t>
            </a:r>
            <a:br>
              <a:rPr lang="en-US" sz="1400" dirty="0"/>
            </a:br>
            <a:r>
              <a:rPr lang="en-US" sz="1400" dirty="0" err="1"/>
              <a:t>Traud</a:t>
            </a:r>
            <a:r>
              <a:rPr lang="en-US" sz="1400" dirty="0"/>
              <a:t> </a:t>
            </a:r>
            <a:r>
              <a:rPr lang="en-US" sz="1400" i="1" dirty="0"/>
              <a:t>et al.</a:t>
            </a:r>
            <a:r>
              <a:rPr lang="en-US" sz="1400" dirty="0"/>
              <a:t>, “Social structure of Facebook networks” (2012)</a:t>
            </a:r>
            <a:endParaRPr lang="en-US" dirty="0"/>
          </a:p>
        </p:txBody>
      </p:sp>
      <p:sp>
        <p:nvSpPr>
          <p:cNvPr id="4" name="TextBox 3"/>
          <p:cNvSpPr txBox="1"/>
          <p:nvPr/>
        </p:nvSpPr>
        <p:spPr>
          <a:xfrm>
            <a:off x="108695" y="1204988"/>
            <a:ext cx="4205536" cy="1200328"/>
          </a:xfrm>
          <a:prstGeom prst="rect">
            <a:avLst/>
          </a:prstGeom>
          <a:noFill/>
        </p:spPr>
        <p:txBody>
          <a:bodyPr wrap="square" rtlCol="0">
            <a:spAutoFit/>
          </a:bodyPr>
          <a:lstStyle/>
          <a:p>
            <a:r>
              <a:rPr lang="en-US" sz="2400" dirty="0">
                <a:latin typeface="Times New Roman"/>
                <a:cs typeface="Times New Roman"/>
              </a:rPr>
              <a:t>Caltech 2005:</a:t>
            </a:r>
            <a:br>
              <a:rPr lang="en-US" sz="2400" dirty="0">
                <a:latin typeface="Times New Roman"/>
                <a:cs typeface="Times New Roman"/>
              </a:rPr>
            </a:br>
            <a:r>
              <a:rPr lang="en-US" sz="2400" dirty="0">
                <a:latin typeface="Times New Roman"/>
                <a:cs typeface="Times New Roman"/>
              </a:rPr>
              <a:t>Colors indicate residential “House” affiliations</a:t>
            </a:r>
            <a:endParaRPr lang="en-US" sz="2400" dirty="0">
              <a:solidFill>
                <a:schemeClr val="bg1"/>
              </a:solidFill>
              <a:latin typeface="Times New Roman"/>
              <a:cs typeface="Times New Roman"/>
            </a:endParaRPr>
          </a:p>
        </p:txBody>
      </p:sp>
    </p:spTree>
    <p:extLst>
      <p:ext uri="{BB962C8B-B14F-4D97-AF65-F5344CB8AC3E}">
        <p14:creationId xmlns:p14="http://schemas.microsoft.com/office/powerpoint/2010/main" val="263142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a:stretch>
            <a:fillRect/>
          </a:stretch>
        </p:blipFill>
        <p:spPr bwMode="auto">
          <a:xfrm>
            <a:off x="3338573" y="0"/>
            <a:ext cx="5805428" cy="5145466"/>
          </a:xfrm>
          <a:prstGeom prst="rect">
            <a:avLst/>
          </a:prstGeom>
          <a:noFill/>
          <a:ln>
            <a:noFill/>
          </a:ln>
        </p:spPr>
      </p:pic>
      <p:sp>
        <p:nvSpPr>
          <p:cNvPr id="2" name="Title 1"/>
          <p:cNvSpPr>
            <a:spLocks noGrp="1"/>
          </p:cNvSpPr>
          <p:nvPr>
            <p:ph type="title"/>
          </p:nvPr>
        </p:nvSpPr>
        <p:spPr>
          <a:xfrm>
            <a:off x="108695" y="-1"/>
            <a:ext cx="8507712" cy="1087446"/>
          </a:xfrm>
        </p:spPr>
        <p:txBody>
          <a:bodyPr>
            <a:normAutofit fontScale="90000"/>
          </a:bodyPr>
          <a:lstStyle/>
          <a:p>
            <a:r>
              <a:rPr lang="en-US" dirty="0"/>
              <a:t>Facebook</a:t>
            </a:r>
            <a:br>
              <a:rPr lang="en-US" dirty="0"/>
            </a:br>
            <a:r>
              <a:rPr lang="en-US" sz="1400" dirty="0" err="1"/>
              <a:t>Traud</a:t>
            </a:r>
            <a:r>
              <a:rPr lang="en-US" sz="1400" dirty="0"/>
              <a:t> </a:t>
            </a:r>
            <a:r>
              <a:rPr lang="en-US" sz="1400" i="1" dirty="0"/>
              <a:t>et al.</a:t>
            </a:r>
            <a:r>
              <a:rPr lang="en-US" sz="1400" dirty="0"/>
              <a:t>, “Comparing community structure to characteristics in </a:t>
            </a:r>
            <a:br>
              <a:rPr lang="en-US" sz="1400" dirty="0"/>
            </a:br>
            <a:r>
              <a:rPr lang="en-US" sz="1400" dirty="0"/>
              <a:t>online collegiate social networks” (2011)</a:t>
            </a:r>
            <a:br>
              <a:rPr lang="en-US" sz="1400" dirty="0"/>
            </a:br>
            <a:r>
              <a:rPr lang="en-US" sz="1400" dirty="0" err="1"/>
              <a:t>Traud</a:t>
            </a:r>
            <a:r>
              <a:rPr lang="en-US" sz="1400" dirty="0"/>
              <a:t> </a:t>
            </a:r>
            <a:r>
              <a:rPr lang="en-US" sz="1400" i="1" dirty="0"/>
              <a:t>et al.</a:t>
            </a:r>
            <a:r>
              <a:rPr lang="en-US" sz="1400" dirty="0"/>
              <a:t>, “Social structure of Facebook networks” (2012)</a:t>
            </a:r>
            <a:endParaRPr lang="en-US" dirty="0"/>
          </a:p>
        </p:txBody>
      </p:sp>
      <p:sp>
        <p:nvSpPr>
          <p:cNvPr id="4" name="TextBox 3"/>
          <p:cNvSpPr txBox="1"/>
          <p:nvPr/>
        </p:nvSpPr>
        <p:spPr>
          <a:xfrm>
            <a:off x="108695" y="1204988"/>
            <a:ext cx="4205536" cy="1569660"/>
          </a:xfrm>
          <a:prstGeom prst="rect">
            <a:avLst/>
          </a:prstGeom>
          <a:noFill/>
        </p:spPr>
        <p:txBody>
          <a:bodyPr wrap="square" rtlCol="0">
            <a:spAutoFit/>
          </a:bodyPr>
          <a:lstStyle/>
          <a:p>
            <a:r>
              <a:rPr lang="en-US" sz="2400" dirty="0">
                <a:latin typeface="Times New Roman"/>
                <a:cs typeface="Times New Roman"/>
              </a:rPr>
              <a:t>Caltech 2005:</a:t>
            </a:r>
            <a:br>
              <a:rPr lang="en-US" sz="2400" dirty="0">
                <a:latin typeface="Times New Roman"/>
                <a:cs typeface="Times New Roman"/>
              </a:rPr>
            </a:br>
            <a:r>
              <a:rPr lang="en-US" sz="2400" dirty="0">
                <a:latin typeface="Times New Roman"/>
                <a:cs typeface="Times New Roman"/>
              </a:rPr>
              <a:t>Colors indicate residential “House” affiliations</a:t>
            </a:r>
            <a:br>
              <a:rPr lang="en-US" sz="2400" dirty="0">
                <a:latin typeface="Times New Roman"/>
                <a:cs typeface="Times New Roman"/>
              </a:rPr>
            </a:br>
            <a:r>
              <a:rPr lang="en-US" sz="2400" b="1" dirty="0">
                <a:solidFill>
                  <a:schemeClr val="accent4">
                    <a:lumMod val="75000"/>
                  </a:schemeClr>
                </a:solidFill>
                <a:latin typeface="Times New Roman"/>
                <a:cs typeface="Times New Roman"/>
              </a:rPr>
              <a:t>Purple = Not provided</a:t>
            </a:r>
            <a:endParaRPr lang="en-US" sz="2400" dirty="0">
              <a:solidFill>
                <a:schemeClr val="accent4">
                  <a:lumMod val="75000"/>
                </a:schemeClr>
              </a:solidFill>
              <a:latin typeface="Times New Roman"/>
              <a:cs typeface="Times New Roman"/>
            </a:endParaRPr>
          </a:p>
        </p:txBody>
      </p:sp>
    </p:spTree>
    <p:extLst>
      <p:ext uri="{BB962C8B-B14F-4D97-AF65-F5344CB8AC3E}">
        <p14:creationId xmlns:p14="http://schemas.microsoft.com/office/powerpoint/2010/main" val="3309724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5715293" y="852408"/>
            <a:ext cx="3409797" cy="3022169"/>
          </a:xfrm>
          <a:prstGeom prst="rect">
            <a:avLst/>
          </a:prstGeom>
          <a:noFill/>
          <a:ln>
            <a:noFill/>
          </a:ln>
        </p:spPr>
      </p:pic>
      <p:sp>
        <p:nvSpPr>
          <p:cNvPr id="2" name="Title 1"/>
          <p:cNvSpPr>
            <a:spLocks noGrp="1"/>
          </p:cNvSpPr>
          <p:nvPr>
            <p:ph type="title"/>
          </p:nvPr>
        </p:nvSpPr>
        <p:spPr>
          <a:xfrm>
            <a:off x="457200" y="57150"/>
            <a:ext cx="8229600" cy="857250"/>
          </a:xfrm>
        </p:spPr>
        <p:txBody>
          <a:bodyPr>
            <a:normAutofit/>
          </a:bodyPr>
          <a:lstStyle/>
          <a:p>
            <a:r>
              <a:rPr lang="en-US" sz="3600" dirty="0">
                <a:solidFill>
                  <a:schemeClr val="tx2"/>
                </a:solidFill>
              </a:rPr>
              <a:t>Community Detection </a:t>
            </a:r>
            <a:r>
              <a:rPr lang="en-US" sz="3600" dirty="0" err="1">
                <a:solidFill>
                  <a:schemeClr val="tx2"/>
                </a:solidFill>
              </a:rPr>
              <a:t>Firehose</a:t>
            </a:r>
            <a:r>
              <a:rPr lang="en-US" sz="3600" dirty="0">
                <a:solidFill>
                  <a:schemeClr val="tx2"/>
                </a:solidFill>
              </a:rPr>
              <a:t> Overview</a:t>
            </a:r>
          </a:p>
        </p:txBody>
      </p:sp>
      <p:sp>
        <p:nvSpPr>
          <p:cNvPr id="5" name="Content Placeholder 4"/>
          <p:cNvSpPr>
            <a:spLocks noGrp="1"/>
          </p:cNvSpPr>
          <p:nvPr>
            <p:ph idx="1"/>
          </p:nvPr>
        </p:nvSpPr>
        <p:spPr>
          <a:xfrm>
            <a:off x="662709" y="800100"/>
            <a:ext cx="7848600" cy="4286250"/>
          </a:xfrm>
        </p:spPr>
        <p:txBody>
          <a:bodyPr>
            <a:normAutofit fontScale="55000" lnSpcReduction="20000"/>
          </a:bodyPr>
          <a:lstStyle/>
          <a:p>
            <a:r>
              <a:rPr lang="en-US" dirty="0"/>
              <a:t>“Hard/rigid” v. “soft/overlapping” clusters</a:t>
            </a:r>
          </a:p>
          <a:p>
            <a:r>
              <a:rPr lang="en-US" dirty="0"/>
              <a:t>cf. </a:t>
            </a:r>
            <a:r>
              <a:rPr lang="en-US" dirty="0" err="1"/>
              <a:t>biclustering</a:t>
            </a:r>
            <a:r>
              <a:rPr lang="en-US" dirty="0"/>
              <a:t> methods and mathematics of expander graphs</a:t>
            </a:r>
          </a:p>
          <a:p>
            <a:r>
              <a:rPr lang="en-US" dirty="0"/>
              <a:t>A community should describe a “cohesive group”: varying formulations/algorithms</a:t>
            </a:r>
          </a:p>
          <a:p>
            <a:pPr lvl="1"/>
            <a:r>
              <a:rPr lang="en-US" dirty="0"/>
              <a:t>Linkage clustering (average, single), local clustering coefficients, </a:t>
            </a:r>
            <a:br>
              <a:rPr lang="en-US" dirty="0"/>
            </a:br>
            <a:r>
              <a:rPr lang="en-US" dirty="0" err="1"/>
              <a:t>betweeness</a:t>
            </a:r>
            <a:r>
              <a:rPr lang="en-US" dirty="0"/>
              <a:t> (geodesic, random walk), spectral, conductance,…</a:t>
            </a:r>
          </a:p>
          <a:p>
            <a:r>
              <a:rPr lang="en-US" dirty="0"/>
              <a:t>Classic approach in CS:  Spectral Graph Partitioning</a:t>
            </a:r>
          </a:p>
          <a:p>
            <a:pPr lvl="1"/>
            <a:r>
              <a:rPr lang="en-US" dirty="0"/>
              <a:t>Need to specify number of communities sought</a:t>
            </a:r>
          </a:p>
          <a:p>
            <a:r>
              <a:rPr lang="en-US" dirty="0"/>
              <a:t>Conductance</a:t>
            </a:r>
          </a:p>
          <a:p>
            <a:r>
              <a:rPr lang="en-US" dirty="0"/>
              <a:t>MDL, </a:t>
            </a:r>
            <a:r>
              <a:rPr lang="en-US" dirty="0" err="1"/>
              <a:t>Infomap</a:t>
            </a:r>
            <a:r>
              <a:rPr lang="en-US" dirty="0"/>
              <a:t>, OSLOM, … (</a:t>
            </a:r>
            <a:r>
              <a:rPr lang="en-US" i="1" dirty="0"/>
              <a:t>many other things I’ve missed</a:t>
            </a:r>
            <a:r>
              <a:rPr lang="en-US" dirty="0"/>
              <a:t>) …</a:t>
            </a:r>
          </a:p>
          <a:p>
            <a:r>
              <a:rPr lang="en-US" dirty="0"/>
              <a:t>Stochastic Block Models:  generative with in/out probabilities between labeled groups</a:t>
            </a:r>
          </a:p>
          <a:p>
            <a:r>
              <a:rPr lang="en-US" dirty="0"/>
              <a:t>Modularity:  a good partition has more total intra-community edge weight than one would expect at random (but according to what model?)</a:t>
            </a:r>
          </a:p>
          <a:p>
            <a:endParaRPr lang="en-US" dirty="0"/>
          </a:p>
          <a:p>
            <a:pPr>
              <a:buNone/>
            </a:pPr>
            <a:r>
              <a:rPr lang="en-US" sz="2200" dirty="0"/>
              <a:t>“Communities in Networks,” M. A. Porter, J.-P. </a:t>
            </a:r>
            <a:r>
              <a:rPr lang="en-US" sz="2200" dirty="0" err="1"/>
              <a:t>Onnela</a:t>
            </a:r>
            <a:r>
              <a:rPr lang="en-US" sz="2200" dirty="0"/>
              <a:t> &amp; P. J. </a:t>
            </a:r>
            <a:r>
              <a:rPr lang="en-US" sz="2200" dirty="0" err="1"/>
              <a:t>Mucha</a:t>
            </a:r>
            <a:r>
              <a:rPr lang="en-US" sz="2200" dirty="0"/>
              <a:t>,</a:t>
            </a:r>
          </a:p>
          <a:p>
            <a:pPr>
              <a:buNone/>
            </a:pPr>
            <a:r>
              <a:rPr lang="en-US" sz="2200" i="1" dirty="0"/>
              <a:t>Notices of the American Mathematical Society</a:t>
            </a:r>
            <a:r>
              <a:rPr lang="en-US" sz="2200" dirty="0"/>
              <a:t> </a:t>
            </a:r>
            <a:r>
              <a:rPr lang="en-US" sz="2200" b="1" dirty="0"/>
              <a:t>56</a:t>
            </a:r>
            <a:r>
              <a:rPr lang="en-US" sz="2200" dirty="0"/>
              <a:t>, 1082-97 &amp; 1164-6 (2009).</a:t>
            </a:r>
            <a:br>
              <a:rPr lang="en-US" sz="2200" dirty="0"/>
            </a:br>
            <a:endParaRPr lang="en-US" sz="2200" dirty="0"/>
          </a:p>
          <a:p>
            <a:pPr>
              <a:buNone/>
            </a:pPr>
            <a:r>
              <a:rPr lang="en-US" sz="2200" dirty="0"/>
              <a:t>“Community Detection in Graphs,” S. </a:t>
            </a:r>
            <a:r>
              <a:rPr lang="en-US" sz="2200" dirty="0" err="1"/>
              <a:t>Fortunato</a:t>
            </a:r>
            <a:r>
              <a:rPr lang="en-US" sz="2200" dirty="0"/>
              <a:t>, </a:t>
            </a:r>
            <a:r>
              <a:rPr lang="en-US" sz="2200" i="1" dirty="0"/>
              <a:t>Physics Reports</a:t>
            </a:r>
            <a:r>
              <a:rPr lang="en-US" sz="2200" dirty="0"/>
              <a:t> </a:t>
            </a:r>
            <a:r>
              <a:rPr lang="en-US" sz="2200" b="1" dirty="0"/>
              <a:t>486</a:t>
            </a:r>
            <a:r>
              <a:rPr lang="en-US" sz="2200" dirty="0"/>
              <a:t>, 75-174 (2010).</a:t>
            </a:r>
          </a:p>
          <a:p>
            <a:pPr>
              <a:buNone/>
            </a:pPr>
            <a:r>
              <a:rPr lang="en-US" sz="2200" dirty="0"/>
              <a:t>“Community detection in networks: A user guide,” S. </a:t>
            </a:r>
            <a:r>
              <a:rPr lang="en-US" sz="2200" dirty="0" err="1"/>
              <a:t>Fortunato</a:t>
            </a:r>
            <a:r>
              <a:rPr lang="en-US" sz="2200" dirty="0"/>
              <a:t> &amp; D. </a:t>
            </a:r>
            <a:r>
              <a:rPr lang="en-US" sz="2200" dirty="0" err="1"/>
              <a:t>Hric</a:t>
            </a:r>
            <a:r>
              <a:rPr lang="en-US" sz="2200" dirty="0"/>
              <a:t>, </a:t>
            </a:r>
            <a:r>
              <a:rPr lang="en-US" sz="2200" i="1" dirty="0"/>
              <a:t>Physics Reports</a:t>
            </a:r>
            <a:r>
              <a:rPr lang="en-US" sz="2200" dirty="0"/>
              <a:t> </a:t>
            </a:r>
            <a:r>
              <a:rPr lang="en-US" sz="2200" b="1" dirty="0"/>
              <a:t>659</a:t>
            </a:r>
            <a:r>
              <a:rPr lang="en-US" sz="2200" dirty="0"/>
              <a:t>, 1-44 (2016).</a:t>
            </a:r>
          </a:p>
          <a:p>
            <a:pPr>
              <a:buNone/>
            </a:pPr>
            <a:endParaRPr lang="en-US" sz="2200" i="1" dirty="0"/>
          </a:p>
          <a:p>
            <a:pPr>
              <a:buNone/>
            </a:pPr>
            <a:r>
              <a:rPr lang="en-US" sz="2200" dirty="0"/>
              <a:t>“Case studies in network community detection,” S. Shai, N. Stanley, C. </a:t>
            </a:r>
            <a:r>
              <a:rPr lang="en-US" sz="2200" dirty="0" err="1"/>
              <a:t>Granell</a:t>
            </a:r>
            <a:r>
              <a:rPr lang="en-US" sz="2200" dirty="0"/>
              <a:t>, D. Taylor &amp; P. J. </a:t>
            </a:r>
            <a:r>
              <a:rPr lang="en-US" sz="2200" dirty="0" err="1"/>
              <a:t>Mucha</a:t>
            </a:r>
            <a:r>
              <a:rPr lang="en-US" sz="2200" dirty="0"/>
              <a:t>, arXiv:1705.02305.</a:t>
            </a:r>
          </a:p>
        </p:txBody>
      </p:sp>
    </p:spTree>
    <p:extLst>
      <p:ext uri="{BB962C8B-B14F-4D97-AF65-F5344CB8AC3E}">
        <p14:creationId xmlns:p14="http://schemas.microsoft.com/office/powerpoint/2010/main" val="1101874821"/>
      </p:ext>
    </p:extLst>
  </p:cSld>
  <p:clrMapOvr>
    <a:masterClrMapping/>
  </p:clrMapOvr>
  <p:transition/>
</p:sld>
</file>

<file path=ppt/theme/theme1.xml><?xml version="1.0" encoding="utf-8"?>
<a:theme xmlns:a="http://schemas.openxmlformats.org/drawingml/2006/main" name="UNC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2957</TotalTime>
  <Words>1296</Words>
  <Application>Microsoft Macintosh PowerPoint</Application>
  <PresentationFormat>On-screen Show (16:9)</PresentationFormat>
  <Paragraphs>221</Paragraphs>
  <Slides>49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ＭＳ Ｐゴシック</vt:lpstr>
      <vt:lpstr>Arial</vt:lpstr>
      <vt:lpstr>Calibri</vt:lpstr>
      <vt:lpstr>Palatino</vt:lpstr>
      <vt:lpstr>Symbol</vt:lpstr>
      <vt:lpstr>Times New Roman</vt:lpstr>
      <vt:lpstr>Wingdings</vt:lpstr>
      <vt:lpstr>UNC Theme</vt:lpstr>
      <vt:lpstr>Communities in Networks Peter J. Mucha, UNC–Chapel Hill</vt:lpstr>
      <vt:lpstr>Outline &amp; Acknowledgements</vt:lpstr>
      <vt:lpstr>Philosophical Disclaimer</vt:lpstr>
      <vt:lpstr>Karate Club Example</vt:lpstr>
      <vt:lpstr>Karate Club Club</vt:lpstr>
      <vt:lpstr>Facebook Traud et al., “Comparing community structure to characteristics in  online collegiate social networks” (2011) Traud et al., “Social structure of Facebook networks” (2012)</vt:lpstr>
      <vt:lpstr>Facebook Traud et al., “Comparing community structure to characteristics in  online collegiate social networks” (2011) Traud et al., “Social structure of Facebook networks” (2012)</vt:lpstr>
      <vt:lpstr>Facebook Traud et al., “Comparing community structure to characteristics in  online collegiate social networks” (2011) Traud et al., “Social structure of Facebook networks” (2012)</vt:lpstr>
      <vt:lpstr>Community Detection Firehose Overview</vt:lpstr>
      <vt:lpstr>Modularity (see Newman &amp; Girvan and other Newman papers)</vt:lpstr>
      <vt:lpstr>Modularity (see Newman &amp; Girvan and other Newman papers)</vt:lpstr>
      <vt:lpstr>Modularity (see Newman &amp; Girvan and other Newman papers)</vt:lpstr>
      <vt:lpstr>Null Models for Modularity Quality Functions</vt:lpstr>
      <vt:lpstr>Louvain Method (Blondel et al., “Fast unfolding of communities in large networks”, 2008)</vt:lpstr>
      <vt:lpstr>“Virality Prediction and Community Structure in   Social Networks”, Weng, Menczer &amp; Ahn (2013)</vt:lpstr>
      <vt:lpstr>Melnik et al., “Dynamics on modular networks with heterogeneous correlations” (2014)</vt:lpstr>
      <vt:lpstr>Modularity from Laplacian Dynamics</vt:lpstr>
      <vt:lpstr>U.S. Congressional Roll Call as a similarity network Waugh et al., “Party polarization in Congress: a network science approach” (2009)</vt:lpstr>
      <vt:lpstr>U.S. Congressional Roll Call as a similarity network Waugh et al., “Party polarization in Congress: a network science approach” (2009)</vt:lpstr>
      <vt:lpstr>Moody &amp; Mucha, “Portrait of political party polarization” (2013)</vt:lpstr>
      <vt:lpstr>Parker et al., “Network Analysis Reveals Sex- and Antibiotic Resistance-Associated Antivirulence Targets in Clinical Uropathogens” (2015)</vt:lpstr>
      <vt:lpstr>Parker et al., “Network Analysis Reveals Sex- and Antibiotic Resistance-Associated Antivirulence Targets in Clinical Uropathogens” (2015)</vt:lpstr>
      <vt:lpstr>Outline &amp; Summary</vt:lpstr>
      <vt:lpstr>Software</vt:lpstr>
      <vt:lpstr>Recall the (pesky) resolution parameter?</vt:lpstr>
      <vt:lpstr>Picking resolution parameters still active research</vt:lpstr>
      <vt:lpstr>“Division I-A” College Football</vt:lpstr>
      <vt:lpstr>But Qs(g) isn’t a point; it’s a line for partition s</vt:lpstr>
      <vt:lpstr>But Qs(g) isn’t a point; it’s a line for partition s</vt:lpstr>
      <vt:lpstr>Pairwise compare admissible partitions</vt:lpstr>
      <vt:lpstr>Human Protein Reactome</vt:lpstr>
      <vt:lpstr>Human Protein Reactome</vt:lpstr>
      <vt:lpstr>Self loops of weight r as a form of resolution parameter Arenas et al., “Analysis of the structure of complex networks at different resolution levels” (2008) (see also Shai et al., “Case studies in network community detection,” 2017) </vt:lpstr>
      <vt:lpstr>Outline &amp; Summary</vt:lpstr>
      <vt:lpstr>Multilayer Networks</vt:lpstr>
      <vt:lpstr>Multilayer Modularity</vt:lpstr>
      <vt:lpstr>PowerPoint Presentation</vt:lpstr>
      <vt:lpstr>Bassett et al. “Dynamic reconfiguration of human brain networks during learning” (2011)</vt:lpstr>
      <vt:lpstr>Cranmer et al., “Kantian fractionalization predicts the conflict propensity of the international system” (2015)</vt:lpstr>
      <vt:lpstr>See mapequation.org</vt:lpstr>
      <vt:lpstr>Stanley et al., “Clustering network layers with the strata multilayer stochastic block model” (2016)</vt:lpstr>
      <vt:lpstr>Stanley et al., “Clustering network layers with the strata multilayer stochastic block model” (2016)</vt:lpstr>
      <vt:lpstr>Stanley et al., “Clustering network layers with the strata multilayer stochastic block model” (2016)</vt:lpstr>
      <vt:lpstr>Taylor et al., “Enhanced detectability of community structure in multilayer networks through layer aggregation” (2016)</vt:lpstr>
      <vt:lpstr>Taylor et al., “Enhanced detectability of community structure in multilayer networks through layer aggregation” (2016)</vt:lpstr>
      <vt:lpstr>Multilayer CHAMP (Weir et al., 2017)</vt:lpstr>
      <vt:lpstr>U.S. Senate Roll Call Similarities (Congresses 1-110)</vt:lpstr>
      <vt:lpstr>Community Detection Firehose Overview</vt:lpstr>
      <vt:lpstr>Outline &amp; Summary</vt:lpstr>
    </vt:vector>
  </TitlesOfParts>
  <Company>unc</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lbroeils</dc:creator>
  <cp:lastModifiedBy>Peter Mucha</cp:lastModifiedBy>
  <cp:revision>362</cp:revision>
  <cp:lastPrinted>2017-02-10T17:10:28Z</cp:lastPrinted>
  <dcterms:created xsi:type="dcterms:W3CDTF">2010-02-26T14:47:32Z</dcterms:created>
  <dcterms:modified xsi:type="dcterms:W3CDTF">2018-05-15T13:39:39Z</dcterms:modified>
</cp:coreProperties>
</file>